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8"/>
  </p:notesMasterIdLst>
  <p:sldIdLst>
    <p:sldId id="256" r:id="rId2"/>
    <p:sldId id="463" r:id="rId3"/>
    <p:sldId id="464" r:id="rId4"/>
    <p:sldId id="465" r:id="rId5"/>
    <p:sldId id="466" r:id="rId6"/>
    <p:sldId id="467" r:id="rId7"/>
    <p:sldId id="468" r:id="rId8"/>
    <p:sldId id="469" r:id="rId9"/>
    <p:sldId id="470" r:id="rId10"/>
    <p:sldId id="471" r:id="rId11"/>
    <p:sldId id="472" r:id="rId12"/>
    <p:sldId id="473" r:id="rId13"/>
    <p:sldId id="474" r:id="rId14"/>
    <p:sldId id="475" r:id="rId15"/>
    <p:sldId id="476" r:id="rId16"/>
    <p:sldId id="477" r:id="rId17"/>
    <p:sldId id="478" r:id="rId18"/>
    <p:sldId id="479" r:id="rId19"/>
    <p:sldId id="480" r:id="rId20"/>
    <p:sldId id="481" r:id="rId21"/>
    <p:sldId id="482" r:id="rId22"/>
    <p:sldId id="483" r:id="rId23"/>
    <p:sldId id="484" r:id="rId24"/>
    <p:sldId id="485" r:id="rId25"/>
    <p:sldId id="486" r:id="rId26"/>
    <p:sldId id="487" r:id="rId27"/>
    <p:sldId id="488" r:id="rId28"/>
    <p:sldId id="489" r:id="rId29"/>
    <p:sldId id="490" r:id="rId30"/>
    <p:sldId id="491" r:id="rId31"/>
    <p:sldId id="257" r:id="rId32"/>
    <p:sldId id="456" r:id="rId33"/>
    <p:sldId id="457" r:id="rId34"/>
    <p:sldId id="459" r:id="rId35"/>
    <p:sldId id="460" r:id="rId36"/>
    <p:sldId id="458" r:id="rId37"/>
    <p:sldId id="461" r:id="rId38"/>
    <p:sldId id="261" r:id="rId39"/>
    <p:sldId id="258" r:id="rId40"/>
    <p:sldId id="341" r:id="rId41"/>
    <p:sldId id="342" r:id="rId42"/>
    <p:sldId id="433" r:id="rId43"/>
    <p:sldId id="434" r:id="rId44"/>
    <p:sldId id="385" r:id="rId45"/>
    <p:sldId id="359" r:id="rId46"/>
    <p:sldId id="360" r:id="rId47"/>
    <p:sldId id="361" r:id="rId48"/>
    <p:sldId id="362" r:id="rId49"/>
    <p:sldId id="363" r:id="rId50"/>
    <p:sldId id="364" r:id="rId51"/>
    <p:sldId id="365" r:id="rId52"/>
    <p:sldId id="366" r:id="rId53"/>
    <p:sldId id="367" r:id="rId54"/>
    <p:sldId id="368" r:id="rId55"/>
    <p:sldId id="410" r:id="rId56"/>
    <p:sldId id="449" r:id="rId57"/>
    <p:sldId id="411" r:id="rId58"/>
    <p:sldId id="412" r:id="rId59"/>
    <p:sldId id="448" r:id="rId60"/>
    <p:sldId id="413" r:id="rId61"/>
    <p:sldId id="414" r:id="rId62"/>
    <p:sldId id="388" r:id="rId63"/>
    <p:sldId id="408" r:id="rId64"/>
    <p:sldId id="409" r:id="rId65"/>
    <p:sldId id="415" r:id="rId66"/>
    <p:sldId id="416" r:id="rId67"/>
    <p:sldId id="390" r:id="rId68"/>
    <p:sldId id="343" r:id="rId69"/>
    <p:sldId id="442" r:id="rId70"/>
    <p:sldId id="417" r:id="rId71"/>
    <p:sldId id="418" r:id="rId72"/>
    <p:sldId id="419" r:id="rId73"/>
    <p:sldId id="420" r:id="rId74"/>
    <p:sldId id="421" r:id="rId75"/>
    <p:sldId id="422" r:id="rId76"/>
    <p:sldId id="423" r:id="rId77"/>
    <p:sldId id="424" r:id="rId78"/>
    <p:sldId id="428" r:id="rId79"/>
    <p:sldId id="430" r:id="rId80"/>
    <p:sldId id="431" r:id="rId81"/>
    <p:sldId id="443" r:id="rId82"/>
    <p:sldId id="432" r:id="rId83"/>
    <p:sldId id="284" r:id="rId84"/>
    <p:sldId id="285" r:id="rId85"/>
    <p:sldId id="286" r:id="rId86"/>
    <p:sldId id="288" r:id="rId87"/>
    <p:sldId id="289" r:id="rId88"/>
    <p:sldId id="290" r:id="rId89"/>
    <p:sldId id="291" r:id="rId90"/>
    <p:sldId id="292" r:id="rId91"/>
    <p:sldId id="293" r:id="rId92"/>
    <p:sldId id="294" r:id="rId93"/>
    <p:sldId id="296" r:id="rId94"/>
    <p:sldId id="445" r:id="rId95"/>
    <p:sldId id="297" r:id="rId96"/>
    <p:sldId id="395" r:id="rId97"/>
    <p:sldId id="300" r:id="rId98"/>
    <p:sldId id="301" r:id="rId99"/>
    <p:sldId id="302" r:id="rId100"/>
    <p:sldId id="372" r:id="rId101"/>
    <p:sldId id="373" r:id="rId102"/>
    <p:sldId id="370" r:id="rId103"/>
    <p:sldId id="371" r:id="rId104"/>
    <p:sldId id="374" r:id="rId105"/>
    <p:sldId id="375" r:id="rId106"/>
    <p:sldId id="376" r:id="rId107"/>
    <p:sldId id="446" r:id="rId108"/>
    <p:sldId id="377" r:id="rId109"/>
    <p:sldId id="450" r:id="rId110"/>
    <p:sldId id="378" r:id="rId111"/>
    <p:sldId id="379" r:id="rId112"/>
    <p:sldId id="380" r:id="rId113"/>
    <p:sldId id="381" r:id="rId114"/>
    <p:sldId id="383" r:id="rId115"/>
    <p:sldId id="447" r:id="rId116"/>
    <p:sldId id="451" r:id="rId117"/>
    <p:sldId id="452" r:id="rId118"/>
    <p:sldId id="384" r:id="rId119"/>
    <p:sldId id="273" r:id="rId120"/>
    <p:sldId id="275" r:id="rId121"/>
    <p:sldId id="276" r:id="rId122"/>
    <p:sldId id="279" r:id="rId123"/>
    <p:sldId id="280" r:id="rId124"/>
    <p:sldId id="281" r:id="rId125"/>
    <p:sldId id="282" r:id="rId126"/>
    <p:sldId id="391" r:id="rId127"/>
    <p:sldId id="393" r:id="rId128"/>
    <p:sldId id="303" r:id="rId129"/>
    <p:sldId id="304" r:id="rId130"/>
    <p:sldId id="306" r:id="rId131"/>
    <p:sldId id="307" r:id="rId132"/>
    <p:sldId id="308" r:id="rId133"/>
    <p:sldId id="309" r:id="rId134"/>
    <p:sldId id="310" r:id="rId135"/>
    <p:sldId id="311" r:id="rId136"/>
    <p:sldId id="312" r:id="rId137"/>
    <p:sldId id="313" r:id="rId138"/>
    <p:sldId id="314" r:id="rId139"/>
    <p:sldId id="315" r:id="rId140"/>
    <p:sldId id="316" r:id="rId141"/>
    <p:sldId id="317" r:id="rId142"/>
    <p:sldId id="318" r:id="rId143"/>
    <p:sldId id="319" r:id="rId144"/>
    <p:sldId id="320" r:id="rId145"/>
    <p:sldId id="321" r:id="rId146"/>
    <p:sldId id="322" r:id="rId147"/>
    <p:sldId id="323" r:id="rId148"/>
    <p:sldId id="324" r:id="rId149"/>
    <p:sldId id="325" r:id="rId150"/>
    <p:sldId id="326" r:id="rId151"/>
    <p:sldId id="327" r:id="rId152"/>
    <p:sldId id="328" r:id="rId153"/>
    <p:sldId id="329" r:id="rId154"/>
    <p:sldId id="330" r:id="rId155"/>
    <p:sldId id="331" r:id="rId156"/>
    <p:sldId id="333" r:id="rId157"/>
    <p:sldId id="334" r:id="rId158"/>
    <p:sldId id="335" r:id="rId159"/>
    <p:sldId id="332" r:id="rId160"/>
    <p:sldId id="369" r:id="rId161"/>
    <p:sldId id="336" r:id="rId162"/>
    <p:sldId id="337" r:id="rId163"/>
    <p:sldId id="338" r:id="rId164"/>
    <p:sldId id="339" r:id="rId165"/>
    <p:sldId id="462" r:id="rId166"/>
    <p:sldId id="394" r:id="rId1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7" autoAdjust="0"/>
    <p:restoredTop sz="91304" autoAdjust="0"/>
  </p:normalViewPr>
  <p:slideViewPr>
    <p:cSldViewPr>
      <p:cViewPr varScale="1">
        <p:scale>
          <a:sx n="68" d="100"/>
          <a:sy n="68" d="100"/>
        </p:scale>
        <p:origin x="1512" y="66"/>
      </p:cViewPr>
      <p:guideLst>
        <p:guide orient="horz" pos="2160"/>
        <p:guide pos="2880"/>
      </p:guideLst>
    </p:cSldViewPr>
  </p:slideViewPr>
  <p:outlineViewPr>
    <p:cViewPr>
      <p:scale>
        <a:sx n="33" d="100"/>
        <a:sy n="33" d="100"/>
      </p:scale>
      <p:origin x="0" y="715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02-08T10:02:21.43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0-5,'0'0,"74"0,25 0,1 0,24 0,-25 0,-25 0,-24 0,-50 0,49 0,26 0,-1 0,26 0,48 0,26 0,-25 0,-25 0,-25 0,-49 0,-1 0,-49 0,25 0,124 0,-25 0,0 0,75 0,-26 0,-74 0,1 0,-26 0,-74 0,25 0,99 0,25 0,24 0,-24 0,25 0,-75 0,-24 0,-51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02-08T10:02:22.96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4,'25'0,"99"0,25 0,0 0,-50 0,-25 0,-24 0,-25 0,99 0,24 0,1 0,25 0,-75 0,-49 0,-1 0,-49 0,124 0,-24 0,24 0,49 0,-74 0,-74 0,25 0,74 0,0 0,49 0,26 19,-75-19,25 0,-100 0,-24 0,0 0,149 0,24 20,25-1,-24-19,-51 0,-48 0,-76 0,1 0,25 0,24 0,1 0,-26 0,26 0,-1 0,-24 0,-1 0,-24 0,-25 0,25 0,49 0,75 0,-25 0,-49 0,-26 0</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02-08T10:02:28.68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23,'50'0,"-25"0,50 0,-51 0,-24 0,50 0,0 0,0 0,25 0,-1 0,-24-24,-25 24</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02-08T10:04:20.31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301 116,'25'0,"50"0,-50 0,25 0,26 0,-26 0,-25 0,0 0,25 0,-25 0,0 0,51 0,-1 46,49-22,-23-1,49 1,-100-24,0 0,-25 0,-25 0,26 0,-1 0,50 0,0 0,0 0,-24 0,-1 0,0 0,-50 0,25 0,-25-24,25 1,25 23,-25-24,0 1,-25 23,0-23,0 0,0-1,-25 24,25-23,0-1,25 1,-25 23,-25 0,0 0,25 0,-25 0,25 0,-25 0,25 0,0 0,-25 0,0 0,0 0,25 0,-25 0,0 0,25 0,-25 0,0 0,-76 0,1 0,-26 0,1 0,25 0,49 0,1 0,25 0,0 0,-49 0,-1 0,-1 0,1 0,50 0,-25 0,50 0,-50 0,-51 0,1 0,-51 0,26 0,50 0,25 0,50 0,0 0,25 0,-25 0,25 0,-25 0,25 0,0 0,-25 0,25 0,-25 0,25 0,25 0,-50 0,25 0,-25 0,25 0,1 0,-1 0,-25 0,-25 0,25 0,-26 23,1-23,25 0,-25 0,25 24,-25-24,25 23,-25-23,0 24</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02-08T10:03:21.42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0 124,'0'0,"50"0,-1 0,26 0,-26 0,1 0,-25 0,0 0,-1 0,100-25,1 0,-26 25,-25 0,1 0,-26 0,1 0,-50 0,49 0,26-24,24 24,0 0,-24 0,24 0,0-25,-49 25,-50 0,74-25,25 25,0 0</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02-08T10:03:26.87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14,'25'0,"0"0,0 0,0 0,-1 0,1 0,50 0,-26 0,1 0,0-15,-25 15,-1 0,-24 0,50 0,0 0,24 0,25 0,-24 0,-25 0,-26 0,26 0,-25 0,0 0,49 0,1 0,74 0,25 0,24 15,1-3,-50-12,-25 0,-74 0,-1 0,-49 0,25 0,0 0,74 0,0 0,50 0,-49 0,24 0,-25 0,-24 0,-26 0,1 0,-50 0,25 0,25 0,-1 0,26 0,-26 0,-24 0,-25 0,25 0,-25 0,25 0,0 0,-1 0,-24 0,25 0,-25-12</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02-08T10:06:47.21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0-1,'0'0,"25"0,0 0,0 0,49 0,51 0,25 0,0 0,24 0,26 25,-50-25,-26 0,-49 0,-25 0,-25 0,25 0,100 0,74 0,51 24,99-24,-25 0,-24 25,-26-25,-99 0,-75 0,-101 0,-73 0,-26 0,50 0,0 0,0 0,0 0,-25 0,-25 0,0 0,25 0,0 0,26 0,-1 0,0 0,0 0,0 0,25 0</inkml:trace>
</inkml:ink>
</file>

<file path=ppt/ink/ink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02-08T10:07:09.43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199 142,'0'0,"24"0,-24 0,25 0,-25 0,25 0,-25 0,25 0,0 0,-25-24,0 24,25 0,-25-24,25 24,-25-23,24 23,-24 0,25-23,0 23,-25 0,25 0,25 0,-25 0,-25 0,24 0,1 0,0-24,0 24,0 0,-25 0,50-24,-50 24,24 0,-24 0,25 0,-25 0,25 0,0 0,0 0,-25 0,0 0,0 24,25-24,-25 24,0-24,25 23,-25-23,0 23,24-23,-24 0,0 48,0-25,0 1,0-24,0 24,0 0,-24-24,24 0,-50 23,50-23,-25 0,0 0,0 24,25-24,-25 0,1 0,-1 0,-25 0,0 0,1 0,-1 0,-25 0,75 0,-25 0,25 0,-49 0,-26 0,1 0,-1 0,0 0,51 0,-1 0</inkml:trace>
</inkml:ink>
</file>

<file path=ppt/ink/ink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02-08T10:07:47.87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0,'0'0,"25"0,-25 0,49 0,26 0,-1 0,1 0,-1 0,0 0,-49 0,25 0,-50 0,25 0,49 0,1 0,49 0,0 0,24 0,-48 0,-1 0,-49 0,-1 0,-49 0,25 0,25 0,49 0,75 0,24 52,-24-52,-25 27,-75-27,0 0,-74 0,25 0,0 0,49 0,75 0,50 25,-1 1,1-26,-26 0,-48 0,-1 0,-50 0,-74 0,25 0,-25 0,74 0,50 0,50 0,0 0,-50 0,49 0,-73 0,-1 0,-50 0,-49 0,25 0,50 0,-26 0,26 0,-1 0,1 0,-1 0,-24 0,-26 0,1 0,-25 0,50 0,24 0,26 0,98 26,-24-26,24 26,-49-26,-25 0,-25 0,-49 0,-50 0,25 0,0 0,-1 0,26-26,0 26,-26 0,1 0,25 0,-25 0,74 0,25 0,-25 0,50 0,-25 0,25 0,-50 0,-49 0,0 0,-26 0,26 0,48 0,26 0,0 0,50 0,-75 0,0 0,1 0,-51 0,-49 0,50 0,49 0,-24 0,-1 0,-24 0,-1 0,1 0,-25 0,-25 0,25 0,-1 0,26 0,24 0,1 0,24 0,0 0,-24 0,-26 0,-24 0,-25 0,25 0,0 0,49 0,1 0,-1 0,1 0,24 0,-50 0,1 0,-25 0,49 0,25 0,1 0,-1 0,25 0,25 0,-75 0,-24 0,-25 0,0 0,24 0,50 0,1 0,-1 0,-25 0,-24 0,-25 0,0 0,24 0,50 0,1 0,-26 0,50 0,-49 0,24 0,-50 0,26 0,-25 0,-26 0,51 0,24 0,25 0,25 0,-25 0,-50 26,-24-26,0 0,49 0,75 0,-26 0,51 27,-1-27,75 0,-99 0,-75 0,-49 0,-25 0,-25 0,74 0,25 0,1 0,-1 0,-25 0,-24 0,-1 0,1 0,0 0,-25 0,49 0,25-27,0 27,1 0,-51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60776-A7A2-4911-82DA-FF0433D7FC16}" type="datetimeFigureOut">
              <a:rPr lang="en-US" smtClean="0"/>
              <a:pPr/>
              <a:t>3/21/2020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B1BFA-FB18-4643-85E3-39270DCFDD98}" type="slidenum">
              <a:rPr lang="en-US" smtClean="0"/>
              <a:pPr/>
              <a:t>‹#›</a:t>
            </a:fld>
            <a:endParaRPr lang="en-US"/>
          </a:p>
        </p:txBody>
      </p:sp>
    </p:spTree>
    <p:extLst>
      <p:ext uri="{BB962C8B-B14F-4D97-AF65-F5344CB8AC3E}">
        <p14:creationId xmlns:p14="http://schemas.microsoft.com/office/powerpoint/2010/main" val="78558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ru/url?sa=t&amp;rct=j&amp;q=&amp;esrc=s&amp;source=web&amp;cd=1&amp;cad=rja&amp;uact=8&amp;ved=2ahUKEwiqn8v0xJfiAhVimYsKHRTyB8EQFjAAegQIBRAB&amp;url=https://www.lymphoma.org/aboutlymphoma/nhl/dlbcl/&amp;usg=AOvVaw2tjChjx-SUxxlrojTE4_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definition of cancer is the uncontrolled growth of abnormal cells. </a:t>
            </a:r>
          </a:p>
          <a:p>
            <a:endParaRPr lang="en-CA" dirty="0"/>
          </a:p>
          <a:p>
            <a:r>
              <a:rPr lang="en-CA" dirty="0"/>
              <a:t>Lymphoma is a cancer that affects lymphocytes. Lymphoma can start in any part of the lymphatic system. Like normal lymphocytes, cancerous lymphocytes can travel through the blood and lymphatic system and spread and grow in many parts of the body, including the lymph nodes, spleen, bone marrow, and other organs.</a:t>
            </a:r>
          </a:p>
          <a:p>
            <a:endParaRPr lang="en-CA" dirty="0"/>
          </a:p>
          <a:p>
            <a:r>
              <a:rPr lang="en-CA" dirty="0"/>
              <a:t>B-cells have become cancerous in 85% of patients diagnosed with NHL.</a:t>
            </a:r>
          </a:p>
          <a:p>
            <a:endParaRPr lang="en-CA" dirty="0"/>
          </a:p>
          <a:p>
            <a:r>
              <a:rPr lang="en-CA" dirty="0"/>
              <a:t>T cells are also responsible for immune responses that lead to: </a:t>
            </a:r>
          </a:p>
          <a:p>
            <a:r>
              <a:rPr lang="en-CA" dirty="0"/>
              <a:t>-</a:t>
            </a:r>
            <a:r>
              <a:rPr lang="en-CA" baseline="0" dirty="0"/>
              <a:t> </a:t>
            </a:r>
            <a:r>
              <a:rPr lang="en-CA" dirty="0"/>
              <a:t>Rejection of a transplanted organ</a:t>
            </a:r>
          </a:p>
          <a:p>
            <a:r>
              <a:rPr lang="en-CA" dirty="0"/>
              <a:t>-</a:t>
            </a:r>
            <a:r>
              <a:rPr lang="en-CA" baseline="0" dirty="0"/>
              <a:t> </a:t>
            </a:r>
            <a:r>
              <a:rPr lang="en-CA" dirty="0"/>
              <a:t>Virtually all autoimmune disease (diabetes, multiple sclerosis, rheumatoid arthritis etc.)</a:t>
            </a:r>
          </a:p>
          <a:p>
            <a:r>
              <a:rPr lang="en-CA" dirty="0"/>
              <a:t>-</a:t>
            </a:r>
            <a:r>
              <a:rPr lang="en-CA" baseline="0" dirty="0"/>
              <a:t> </a:t>
            </a:r>
            <a:r>
              <a:rPr lang="en-CA" dirty="0"/>
              <a:t>Some allergic reactions (gluten intolerance etc.)</a:t>
            </a:r>
          </a:p>
        </p:txBody>
      </p:sp>
      <p:sp>
        <p:nvSpPr>
          <p:cNvPr id="4" name="Slide Number Placeholder 3"/>
          <p:cNvSpPr>
            <a:spLocks noGrp="1"/>
          </p:cNvSpPr>
          <p:nvPr>
            <p:ph type="sldNum" sz="quarter" idx="10"/>
          </p:nvPr>
        </p:nvSpPr>
        <p:spPr/>
        <p:txBody>
          <a:bodyPr/>
          <a:lstStyle/>
          <a:p>
            <a:fld id="{4D0E6CEE-16C6-4DB0-A3E8-C000DD13C2A5}" type="slidenum">
              <a:rPr lang="en-CA" smtClean="0"/>
              <a:pPr/>
              <a:t>4</a:t>
            </a:fld>
            <a:endParaRPr lang="en-CA"/>
          </a:p>
        </p:txBody>
      </p:sp>
    </p:spTree>
    <p:extLst>
      <p:ext uri="{BB962C8B-B14F-4D97-AF65-F5344CB8AC3E}">
        <p14:creationId xmlns:p14="http://schemas.microsoft.com/office/powerpoint/2010/main" val="120971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14</a:t>
            </a:fld>
            <a:endParaRPr lang="en-CA"/>
          </a:p>
        </p:txBody>
      </p:sp>
    </p:spTree>
    <p:extLst>
      <p:ext uri="{BB962C8B-B14F-4D97-AF65-F5344CB8AC3E}">
        <p14:creationId xmlns:p14="http://schemas.microsoft.com/office/powerpoint/2010/main" val="249134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85% of NHL types are B-cell</a:t>
            </a:r>
          </a:p>
        </p:txBody>
      </p:sp>
      <p:sp>
        <p:nvSpPr>
          <p:cNvPr id="4" name="Slide Number Placeholder 3"/>
          <p:cNvSpPr>
            <a:spLocks noGrp="1"/>
          </p:cNvSpPr>
          <p:nvPr>
            <p:ph type="sldNum" sz="quarter" idx="10"/>
          </p:nvPr>
        </p:nvSpPr>
        <p:spPr/>
        <p:txBody>
          <a:bodyPr/>
          <a:lstStyle/>
          <a:p>
            <a:fld id="{4D0E6CEE-16C6-4DB0-A3E8-C000DD13C2A5}" type="slidenum">
              <a:rPr lang="en-CA" smtClean="0"/>
              <a:pPr/>
              <a:t>15</a:t>
            </a:fld>
            <a:endParaRPr lang="en-CA"/>
          </a:p>
        </p:txBody>
      </p:sp>
    </p:spTree>
    <p:extLst>
      <p:ext uri="{BB962C8B-B14F-4D97-AF65-F5344CB8AC3E}">
        <p14:creationId xmlns:p14="http://schemas.microsoft.com/office/powerpoint/2010/main" val="400649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16</a:t>
            </a:fld>
            <a:endParaRPr lang="en-CA"/>
          </a:p>
        </p:txBody>
      </p:sp>
    </p:spTree>
    <p:extLst>
      <p:ext uri="{BB962C8B-B14F-4D97-AF65-F5344CB8AC3E}">
        <p14:creationId xmlns:p14="http://schemas.microsoft.com/office/powerpoint/2010/main" val="4208589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hlinkClick r:id="rId3"/>
              </a:rPr>
              <a:t>Diffuse Large B-Cell Lymphoma</a:t>
            </a:r>
          </a:p>
          <a:p>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17</a:t>
            </a:fld>
            <a:endParaRPr lang="en-CA"/>
          </a:p>
        </p:txBody>
      </p:sp>
    </p:spTree>
    <p:extLst>
      <p:ext uri="{BB962C8B-B14F-4D97-AF65-F5344CB8AC3E}">
        <p14:creationId xmlns:p14="http://schemas.microsoft.com/office/powerpoint/2010/main" val="3810543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18</a:t>
            </a:fld>
            <a:endParaRPr lang="en-CA"/>
          </a:p>
        </p:txBody>
      </p:sp>
    </p:spTree>
    <p:extLst>
      <p:ext uri="{BB962C8B-B14F-4D97-AF65-F5344CB8AC3E}">
        <p14:creationId xmlns:p14="http://schemas.microsoft.com/office/powerpoint/2010/main" val="1671854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20</a:t>
            </a:fld>
            <a:endParaRPr lang="en-CA"/>
          </a:p>
        </p:txBody>
      </p:sp>
    </p:spTree>
    <p:extLst>
      <p:ext uri="{BB962C8B-B14F-4D97-AF65-F5344CB8AC3E}">
        <p14:creationId xmlns:p14="http://schemas.microsoft.com/office/powerpoint/2010/main" val="936119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Eg</a:t>
            </a:r>
            <a:r>
              <a:rPr lang="en-CA" dirty="0"/>
              <a:t> of follicular lymphoma</a:t>
            </a:r>
          </a:p>
          <a:p>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21</a:t>
            </a:fld>
            <a:endParaRPr lang="en-CA"/>
          </a:p>
        </p:txBody>
      </p:sp>
    </p:spTree>
    <p:extLst>
      <p:ext uri="{BB962C8B-B14F-4D97-AF65-F5344CB8AC3E}">
        <p14:creationId xmlns:p14="http://schemas.microsoft.com/office/powerpoint/2010/main" val="595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22</a:t>
            </a:fld>
            <a:endParaRPr lang="en-CA"/>
          </a:p>
        </p:txBody>
      </p:sp>
    </p:spTree>
    <p:extLst>
      <p:ext uri="{BB962C8B-B14F-4D97-AF65-F5344CB8AC3E}">
        <p14:creationId xmlns:p14="http://schemas.microsoft.com/office/powerpoint/2010/main" val="737053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Staging </a:t>
            </a:r>
          </a:p>
          <a:p>
            <a:r>
              <a:rPr lang="en-CA" dirty="0"/>
              <a:t>- Can help us determine the extent of lymphoma in the body </a:t>
            </a:r>
          </a:p>
          <a:p>
            <a:pPr marL="171450" indent="-171450">
              <a:buFontTx/>
              <a:buChar char="-"/>
            </a:pPr>
            <a:r>
              <a:rPr lang="en-CA" dirty="0"/>
              <a:t>Can tell us anatomically where the lymphoma is located</a:t>
            </a:r>
          </a:p>
          <a:p>
            <a:pPr marL="171450" indent="-171450">
              <a:buFontTx/>
              <a:buChar char="-"/>
            </a:pPr>
            <a:r>
              <a:rPr lang="en-CA" dirty="0"/>
              <a:t>Can forewarn us of any organ injury that might arise from the lymphoma</a:t>
            </a:r>
          </a:p>
          <a:p>
            <a:pPr marL="171450" indent="-171450">
              <a:buFontTx/>
              <a:buChar char="-"/>
            </a:pPr>
            <a:r>
              <a:rPr lang="en-CA" dirty="0"/>
              <a:t>When and what treatment is needed…</a:t>
            </a: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24</a:t>
            </a:fld>
            <a:endParaRPr lang="en-CA"/>
          </a:p>
        </p:txBody>
      </p:sp>
    </p:spTree>
    <p:extLst>
      <p:ext uri="{BB962C8B-B14F-4D97-AF65-F5344CB8AC3E}">
        <p14:creationId xmlns:p14="http://schemas.microsoft.com/office/powerpoint/2010/main" val="1325847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26</a:t>
            </a:fld>
            <a:endParaRPr lang="en-CA"/>
          </a:p>
        </p:txBody>
      </p:sp>
    </p:spTree>
    <p:extLst>
      <p:ext uri="{BB962C8B-B14F-4D97-AF65-F5344CB8AC3E}">
        <p14:creationId xmlns:p14="http://schemas.microsoft.com/office/powerpoint/2010/main" val="22402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5</a:t>
            </a:fld>
            <a:endParaRPr lang="en-CA"/>
          </a:p>
        </p:txBody>
      </p:sp>
    </p:spTree>
    <p:extLst>
      <p:ext uri="{BB962C8B-B14F-4D97-AF65-F5344CB8AC3E}">
        <p14:creationId xmlns:p14="http://schemas.microsoft.com/office/powerpoint/2010/main" val="2628794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Staging </a:t>
            </a:r>
          </a:p>
          <a:p>
            <a:r>
              <a:rPr lang="en-CA" dirty="0"/>
              <a:t>- Can help us determine the extent of lymphoma in the body </a:t>
            </a:r>
          </a:p>
          <a:p>
            <a:pPr marL="171450" indent="-171450">
              <a:buFontTx/>
              <a:buChar char="-"/>
            </a:pPr>
            <a:r>
              <a:rPr lang="en-CA" dirty="0"/>
              <a:t>Can tell us anatomically where the lymphoma is located</a:t>
            </a:r>
          </a:p>
          <a:p>
            <a:pPr marL="171450" indent="-171450">
              <a:buFontTx/>
              <a:buChar char="-"/>
            </a:pPr>
            <a:r>
              <a:rPr lang="en-CA" dirty="0"/>
              <a:t>Can forewarn us of any organ injury that might arise from the lymphoma</a:t>
            </a:r>
          </a:p>
          <a:p>
            <a:pPr marL="171450" indent="-171450">
              <a:buFontTx/>
              <a:buChar char="-"/>
            </a:pPr>
            <a:r>
              <a:rPr lang="en-CA" dirty="0"/>
              <a:t>When and what treatment is needed…</a:t>
            </a: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27</a:t>
            </a:fld>
            <a:endParaRPr lang="en-CA"/>
          </a:p>
        </p:txBody>
      </p:sp>
    </p:spTree>
    <p:extLst>
      <p:ext uri="{BB962C8B-B14F-4D97-AF65-F5344CB8AC3E}">
        <p14:creationId xmlns:p14="http://schemas.microsoft.com/office/powerpoint/2010/main" val="3915660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simplicity, we often divide lymphomas into whether they are growing and behaving aggressively or slowly……</a:t>
            </a:r>
          </a:p>
          <a:p>
            <a:endParaRPr lang="en-CA" dirty="0"/>
          </a:p>
          <a:p>
            <a:r>
              <a:rPr lang="en-CA" dirty="0"/>
              <a:t>Aggressive lymphomas are characterized by v. rapid tumour growth, patients generally present with symptoms…and if this disease is left completely untreated, it can be fatal in months…</a:t>
            </a:r>
          </a:p>
          <a:p>
            <a:endParaRPr lang="en-CA" dirty="0"/>
          </a:p>
          <a:p>
            <a:r>
              <a:rPr lang="en-CA" dirty="0"/>
              <a:t>By contrast….indolent lymphomas are characterized by slow tumour growth…..</a:t>
            </a:r>
            <a:r>
              <a:rPr lang="en-CA" dirty="0" err="1"/>
              <a:t>pts</a:t>
            </a:r>
            <a:r>
              <a:rPr lang="en-CA" dirty="0"/>
              <a:t> are often </a:t>
            </a:r>
            <a:r>
              <a:rPr lang="en-CA" dirty="0" err="1"/>
              <a:t>asympt</a:t>
            </a:r>
            <a:r>
              <a:rPr lang="en-CA" dirty="0"/>
              <a:t>….and the natural history of the disease can be measured in many </a:t>
            </a:r>
            <a:r>
              <a:rPr lang="en-CA" dirty="0" err="1"/>
              <a:t>many</a:t>
            </a:r>
            <a:r>
              <a:rPr lang="en-CA" dirty="0"/>
              <a:t> years……..</a:t>
            </a:r>
          </a:p>
          <a:p>
            <a:endParaRPr lang="en-CA" dirty="0"/>
          </a:p>
          <a:p>
            <a:r>
              <a:rPr lang="en-CA" dirty="0"/>
              <a:t> </a:t>
            </a:r>
          </a:p>
          <a:p>
            <a:r>
              <a:rPr lang="en-CA" dirty="0"/>
              <a:t>One major characteristic that also distinguishes these types of lymphomas is that our standard cancer therapies that attack rapidly dividing cells…have the potential to cure the aggressive NHLs …. …whereas the indolent NHLs are considered incurable with standard therapies…</a:t>
            </a:r>
          </a:p>
          <a:p>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29</a:t>
            </a:fld>
            <a:endParaRPr lang="en-CA"/>
          </a:p>
        </p:txBody>
      </p:sp>
    </p:spTree>
    <p:extLst>
      <p:ext uri="{BB962C8B-B14F-4D97-AF65-F5344CB8AC3E}">
        <p14:creationId xmlns:p14="http://schemas.microsoft.com/office/powerpoint/2010/main" val="4202116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simplicity, we often divide lymphomas into whether they are growing and behaving aggressively or slowly……</a:t>
            </a:r>
          </a:p>
          <a:p>
            <a:endParaRPr lang="en-CA" dirty="0"/>
          </a:p>
          <a:p>
            <a:r>
              <a:rPr lang="en-CA" dirty="0"/>
              <a:t>Aggressive lymphomas are characterized by v. rapid tumour growth, patients generally present with symptoms…and if this disease is left completely untreated, it can be fatal in months…</a:t>
            </a:r>
          </a:p>
          <a:p>
            <a:endParaRPr lang="en-CA" dirty="0"/>
          </a:p>
          <a:p>
            <a:r>
              <a:rPr lang="en-CA" dirty="0"/>
              <a:t>By contrast….indolent lymphomas are characterized by slow tumour growth…..</a:t>
            </a:r>
            <a:r>
              <a:rPr lang="en-CA" dirty="0" err="1"/>
              <a:t>pts</a:t>
            </a:r>
            <a:r>
              <a:rPr lang="en-CA" dirty="0"/>
              <a:t> are often </a:t>
            </a:r>
            <a:r>
              <a:rPr lang="en-CA" dirty="0" err="1"/>
              <a:t>asympt</a:t>
            </a:r>
            <a:r>
              <a:rPr lang="en-CA" dirty="0"/>
              <a:t>….and the natural history of the disease can be measured in many </a:t>
            </a:r>
            <a:r>
              <a:rPr lang="en-CA" dirty="0" err="1"/>
              <a:t>many</a:t>
            </a:r>
            <a:r>
              <a:rPr lang="en-CA" dirty="0"/>
              <a:t> years……..</a:t>
            </a:r>
          </a:p>
          <a:p>
            <a:endParaRPr lang="en-CA" dirty="0"/>
          </a:p>
          <a:p>
            <a:r>
              <a:rPr lang="en-CA" dirty="0"/>
              <a:t> </a:t>
            </a:r>
          </a:p>
          <a:p>
            <a:r>
              <a:rPr lang="en-CA" dirty="0"/>
              <a:t>One major characteristic that also distinguishes these types of lymphomas is that our standard cancer therapies that attack rapidly dividing cells…have the potential to cure the aggressive NHLs …. …whereas the indolent NHLs are considered incurable with standard therapies…</a:t>
            </a:r>
          </a:p>
          <a:p>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30</a:t>
            </a:fld>
            <a:endParaRPr lang="en-CA"/>
          </a:p>
        </p:txBody>
      </p:sp>
    </p:spTree>
    <p:extLst>
      <p:ext uri="{BB962C8B-B14F-4D97-AF65-F5344CB8AC3E}">
        <p14:creationId xmlns:p14="http://schemas.microsoft.com/office/powerpoint/2010/main" val="4202116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1024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anose="020B0604030504040204" pitchFamily="34" charset="0"/>
                <a:cs typeface="Arial" panose="020B0604020202020204" pitchFamily="34" charset="0"/>
              </a:defRPr>
            </a:lvl1pPr>
            <a:lvl2pPr marL="742950" indent="-285750">
              <a:defRPr sz="2400" b="1">
                <a:solidFill>
                  <a:schemeClr val="tx1"/>
                </a:solidFill>
                <a:latin typeface="Tahoma" panose="020B0604030504040204" pitchFamily="34" charset="0"/>
                <a:cs typeface="Arial" panose="020B0604020202020204" pitchFamily="34" charset="0"/>
              </a:defRPr>
            </a:lvl2pPr>
            <a:lvl3pPr marL="1143000" indent="-228600">
              <a:defRPr sz="2400" b="1">
                <a:solidFill>
                  <a:schemeClr val="tx1"/>
                </a:solidFill>
                <a:latin typeface="Tahoma" panose="020B0604030504040204" pitchFamily="34" charset="0"/>
                <a:cs typeface="Arial" panose="020B0604020202020204" pitchFamily="34" charset="0"/>
              </a:defRPr>
            </a:lvl3pPr>
            <a:lvl4pPr marL="1600200" indent="-228600">
              <a:defRPr sz="2400" b="1">
                <a:solidFill>
                  <a:schemeClr val="tx1"/>
                </a:solidFill>
                <a:latin typeface="Tahoma" panose="020B0604030504040204" pitchFamily="34" charset="0"/>
                <a:cs typeface="Arial" panose="020B0604020202020204" pitchFamily="34" charset="0"/>
              </a:defRPr>
            </a:lvl4pPr>
            <a:lvl5pPr marL="2057400" indent="-22860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r>
              <a:rPr lang="fa-IR" sz="1200" b="0" smtClean="0">
                <a:latin typeface="Arial" panose="020B0604020202020204" pitchFamily="34" charset="0"/>
              </a:rPr>
              <a:t>Patholgy of the Lymphoid System</a:t>
            </a:r>
            <a:endParaRPr lang="en-US" sz="1200" b="0" smtClean="0">
              <a:latin typeface="Arial" panose="020B0604020202020204" pitchFamily="34" charset="0"/>
            </a:endParaRPr>
          </a:p>
        </p:txBody>
      </p:sp>
      <p:sp>
        <p:nvSpPr>
          <p:cNvPr id="1024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anose="020B0604030504040204" pitchFamily="34" charset="0"/>
                <a:cs typeface="Arial" panose="020B0604020202020204" pitchFamily="34" charset="0"/>
              </a:defRPr>
            </a:lvl1pPr>
            <a:lvl2pPr marL="742950" indent="-285750">
              <a:defRPr sz="2400" b="1">
                <a:solidFill>
                  <a:schemeClr val="tx1"/>
                </a:solidFill>
                <a:latin typeface="Tahoma" panose="020B0604030504040204" pitchFamily="34" charset="0"/>
                <a:cs typeface="Arial" panose="020B0604020202020204" pitchFamily="34" charset="0"/>
              </a:defRPr>
            </a:lvl2pPr>
            <a:lvl3pPr marL="1143000" indent="-228600">
              <a:defRPr sz="2400" b="1">
                <a:solidFill>
                  <a:schemeClr val="tx1"/>
                </a:solidFill>
                <a:latin typeface="Tahoma" panose="020B0604030504040204" pitchFamily="34" charset="0"/>
                <a:cs typeface="Arial" panose="020B0604020202020204" pitchFamily="34" charset="0"/>
              </a:defRPr>
            </a:lvl3pPr>
            <a:lvl4pPr marL="1600200" indent="-228600">
              <a:defRPr sz="2400" b="1">
                <a:solidFill>
                  <a:schemeClr val="tx1"/>
                </a:solidFill>
                <a:latin typeface="Tahoma" panose="020B0604030504040204" pitchFamily="34" charset="0"/>
                <a:cs typeface="Arial" panose="020B0604020202020204" pitchFamily="34" charset="0"/>
              </a:defRPr>
            </a:lvl4pPr>
            <a:lvl5pPr marL="2057400" indent="-22860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r>
              <a:rPr lang="en-US" sz="1200" b="0" smtClean="0">
                <a:latin typeface="Arial" panose="020B0604020202020204" pitchFamily="34" charset="0"/>
              </a:rPr>
              <a:t>Pathology of the Lymhoid System</a:t>
            </a:r>
          </a:p>
        </p:txBody>
      </p:sp>
      <p:sp>
        <p:nvSpPr>
          <p:cNvPr id="1024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anose="020B0604030504040204" pitchFamily="34" charset="0"/>
                <a:cs typeface="Arial" panose="020B0604020202020204" pitchFamily="34" charset="0"/>
              </a:defRPr>
            </a:lvl1pPr>
            <a:lvl2pPr marL="742950" indent="-285750">
              <a:defRPr sz="2400" b="1">
                <a:solidFill>
                  <a:schemeClr val="tx1"/>
                </a:solidFill>
                <a:latin typeface="Tahoma" panose="020B0604030504040204" pitchFamily="34" charset="0"/>
                <a:cs typeface="Arial" panose="020B0604020202020204" pitchFamily="34" charset="0"/>
              </a:defRPr>
            </a:lvl2pPr>
            <a:lvl3pPr marL="1143000" indent="-228600">
              <a:defRPr sz="2400" b="1">
                <a:solidFill>
                  <a:schemeClr val="tx1"/>
                </a:solidFill>
                <a:latin typeface="Tahoma" panose="020B0604030504040204" pitchFamily="34" charset="0"/>
                <a:cs typeface="Arial" panose="020B0604020202020204" pitchFamily="34" charset="0"/>
              </a:defRPr>
            </a:lvl3pPr>
            <a:lvl4pPr marL="1600200" indent="-228600">
              <a:defRPr sz="2400" b="1">
                <a:solidFill>
                  <a:schemeClr val="tx1"/>
                </a:solidFill>
                <a:latin typeface="Tahoma" panose="020B0604030504040204" pitchFamily="34" charset="0"/>
                <a:cs typeface="Arial" panose="020B0604020202020204" pitchFamily="34" charset="0"/>
              </a:defRPr>
            </a:lvl4pPr>
            <a:lvl5pPr marL="2057400" indent="-22860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fld id="{41E0F75A-24BB-4D88-9F71-E025B6D00EE1}" type="slidenum">
              <a:rPr lang="ar-SA" sz="1200" b="0" smtClean="0">
                <a:latin typeface="Arial" panose="020B0604020202020204" pitchFamily="34" charset="0"/>
              </a:rPr>
              <a:pPr/>
              <a:t>58</a:t>
            </a:fld>
            <a:endParaRPr lang="en-US" sz="1200" b="0" smtClean="0">
              <a:latin typeface="Arial" panose="020B0604020202020204" pitchFamily="34" charset="0"/>
            </a:endParaRPr>
          </a:p>
        </p:txBody>
      </p:sp>
    </p:spTree>
    <p:extLst>
      <p:ext uri="{BB962C8B-B14F-4D97-AF65-F5344CB8AC3E}">
        <p14:creationId xmlns:p14="http://schemas.microsoft.com/office/powerpoint/2010/main" val="343844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AB1BFA-FB18-4643-85E3-39270DCFDD98}" type="slidenum">
              <a:rPr lang="en-US" smtClean="0"/>
              <a:pPr/>
              <a:t>78</a:t>
            </a:fld>
            <a:endParaRPr lang="en-US"/>
          </a:p>
        </p:txBody>
      </p:sp>
    </p:spTree>
    <p:extLst>
      <p:ext uri="{BB962C8B-B14F-4D97-AF65-F5344CB8AC3E}">
        <p14:creationId xmlns:p14="http://schemas.microsoft.com/office/powerpoint/2010/main" val="368168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Caucasian males, ages 60-80,  are at highest risk</a:t>
            </a:r>
          </a:p>
          <a:p>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6</a:t>
            </a:fld>
            <a:endParaRPr lang="en-CA"/>
          </a:p>
        </p:txBody>
      </p:sp>
    </p:spTree>
    <p:extLst>
      <p:ext uri="{BB962C8B-B14F-4D97-AF65-F5344CB8AC3E}">
        <p14:creationId xmlns:p14="http://schemas.microsoft.com/office/powerpoint/2010/main" val="29976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Less than 20% of patients have general symptoms at onset</a:t>
            </a:r>
          </a:p>
          <a:p>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7</a:t>
            </a:fld>
            <a:endParaRPr lang="en-CA"/>
          </a:p>
        </p:txBody>
      </p:sp>
    </p:spTree>
    <p:extLst>
      <p:ext uri="{BB962C8B-B14F-4D97-AF65-F5344CB8AC3E}">
        <p14:creationId xmlns:p14="http://schemas.microsoft.com/office/powerpoint/2010/main" val="120971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8</a:t>
            </a:fld>
            <a:endParaRPr lang="en-CA"/>
          </a:p>
        </p:txBody>
      </p:sp>
    </p:spTree>
    <p:extLst>
      <p:ext uri="{BB962C8B-B14F-4D97-AF65-F5344CB8AC3E}">
        <p14:creationId xmlns:p14="http://schemas.microsoft.com/office/powerpoint/2010/main" val="219552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9</a:t>
            </a:fld>
            <a:endParaRPr lang="en-CA"/>
          </a:p>
        </p:txBody>
      </p:sp>
    </p:spTree>
    <p:extLst>
      <p:ext uri="{BB962C8B-B14F-4D97-AF65-F5344CB8AC3E}">
        <p14:creationId xmlns:p14="http://schemas.microsoft.com/office/powerpoint/2010/main" val="258496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Lymphoma is 5th most common cancer diagnosis in Canada.  Can occur at any age but most 50+.</a:t>
            </a:r>
          </a:p>
          <a:p>
            <a:endParaRPr lang="en-CA" dirty="0"/>
          </a:p>
          <a:p>
            <a:r>
              <a:rPr lang="en-CA" dirty="0"/>
              <a:t>NHL is approximately 8 times more common than HL – 85% of all lymphomas are NHL. NHL is group of at least 60 related cancers.</a:t>
            </a:r>
          </a:p>
          <a:p>
            <a:endParaRPr lang="en-CA" dirty="0"/>
          </a:p>
          <a:p>
            <a:r>
              <a:rPr lang="en-CA" dirty="0"/>
              <a:t>The main difference between HL and NHL is the presence of Reed-Sternberg cells, detected when the tumour is examined under a microscope. A Reed-Sternberg cell is only present in Hodgkin lymphoma. </a:t>
            </a:r>
          </a:p>
          <a:p>
            <a:endParaRPr lang="en-CA" dirty="0"/>
          </a:p>
          <a:p>
            <a:r>
              <a:rPr lang="en-CA" dirty="0"/>
              <a:t>Diagnosis every 45 minutes</a:t>
            </a:r>
          </a:p>
          <a:p>
            <a:endParaRPr lang="en-CA" dirty="0"/>
          </a:p>
          <a:p>
            <a:r>
              <a:rPr lang="en-CA" dirty="0"/>
              <a:t>100,000 people affected by lymphoma in Canada</a:t>
            </a:r>
          </a:p>
          <a:p>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11</a:t>
            </a:fld>
            <a:endParaRPr lang="en-CA"/>
          </a:p>
        </p:txBody>
      </p:sp>
    </p:spTree>
    <p:extLst>
      <p:ext uri="{BB962C8B-B14F-4D97-AF65-F5344CB8AC3E}">
        <p14:creationId xmlns:p14="http://schemas.microsoft.com/office/powerpoint/2010/main" val="1614042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simplicity, we often divide lymphomas into whether they are growing and behaving aggressively or slowly……</a:t>
            </a:r>
          </a:p>
          <a:p>
            <a:endParaRPr lang="en-CA" dirty="0"/>
          </a:p>
          <a:p>
            <a:r>
              <a:rPr lang="en-CA" dirty="0"/>
              <a:t>Aggressive lymphomas are characterized by v. rapid tumour growth, patients generally present with symptoms…and if this disease is left completely untreated, it can be fatal in months…</a:t>
            </a:r>
          </a:p>
          <a:p>
            <a:endParaRPr lang="en-CA" dirty="0"/>
          </a:p>
          <a:p>
            <a:r>
              <a:rPr lang="en-CA" dirty="0"/>
              <a:t>By contrast….indolent lymphomas are characterized by slow tumour growth…..</a:t>
            </a:r>
            <a:r>
              <a:rPr lang="en-CA" dirty="0" err="1"/>
              <a:t>pts</a:t>
            </a:r>
            <a:r>
              <a:rPr lang="en-CA" dirty="0"/>
              <a:t> are often </a:t>
            </a:r>
            <a:r>
              <a:rPr lang="en-CA" dirty="0" err="1"/>
              <a:t>asympt</a:t>
            </a:r>
            <a:r>
              <a:rPr lang="en-CA" dirty="0"/>
              <a:t>….and the natural history of the disease can be measured in many </a:t>
            </a:r>
            <a:r>
              <a:rPr lang="en-CA" dirty="0" err="1"/>
              <a:t>many</a:t>
            </a:r>
            <a:r>
              <a:rPr lang="en-CA" dirty="0"/>
              <a:t> years……..</a:t>
            </a:r>
          </a:p>
          <a:p>
            <a:endParaRPr lang="en-CA" dirty="0"/>
          </a:p>
          <a:p>
            <a:r>
              <a:rPr lang="en-CA" dirty="0"/>
              <a:t> </a:t>
            </a:r>
          </a:p>
          <a:p>
            <a:r>
              <a:rPr lang="en-CA" dirty="0"/>
              <a:t>One major characteristic that also distinguishes these types of lymphomas is that our standard cancer therapies that attack rapidly dividing cells…have the potential to cure the aggressive NHLs …. …whereas the indolent NHLs are considered incurable with standard therapies…</a:t>
            </a:r>
          </a:p>
          <a:p>
            <a:endParaRPr lang="en-CA" dirty="0"/>
          </a:p>
        </p:txBody>
      </p:sp>
      <p:sp>
        <p:nvSpPr>
          <p:cNvPr id="4" name="Slide Number Placeholder 3"/>
          <p:cNvSpPr>
            <a:spLocks noGrp="1"/>
          </p:cNvSpPr>
          <p:nvPr>
            <p:ph type="sldNum" sz="quarter" idx="10"/>
          </p:nvPr>
        </p:nvSpPr>
        <p:spPr/>
        <p:txBody>
          <a:bodyPr/>
          <a:lstStyle/>
          <a:p>
            <a:fld id="{4D0E6CEE-16C6-4DB0-A3E8-C000DD13C2A5}" type="slidenum">
              <a:rPr lang="en-CA" smtClean="0"/>
              <a:pPr/>
              <a:t>12</a:t>
            </a:fld>
            <a:endParaRPr lang="en-CA"/>
          </a:p>
        </p:txBody>
      </p:sp>
    </p:spTree>
    <p:extLst>
      <p:ext uri="{BB962C8B-B14F-4D97-AF65-F5344CB8AC3E}">
        <p14:creationId xmlns:p14="http://schemas.microsoft.com/office/powerpoint/2010/main" val="4202116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0E6CEE-16C6-4DB0-A3E8-C000DD13C2A5}" type="slidenum">
              <a:rPr lang="en-CA" smtClean="0"/>
              <a:pPr/>
              <a:t>13</a:t>
            </a:fld>
            <a:endParaRPr lang="en-CA"/>
          </a:p>
        </p:txBody>
      </p:sp>
    </p:spTree>
    <p:extLst>
      <p:ext uri="{BB962C8B-B14F-4D97-AF65-F5344CB8AC3E}">
        <p14:creationId xmlns:p14="http://schemas.microsoft.com/office/powerpoint/2010/main" val="110092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C2BF4B-43E2-44EF-B3FC-70135C9D6393}" type="datetime1">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60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C55E9B-D573-4DD2-91D8-0444377D9B7E}" type="datetime1">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06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48AF73-152E-47F0-A1B2-E79AED2BD2C1}" type="datetime1">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34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03C2A9D-A3FC-4E06-92F9-70B322794298}" type="datetime1">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3061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374357-8DA9-4B60-9A7C-4B724FB82FC5}" type="datetime1">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42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6BDA82-DECE-4C80-8914-4F3F21DF25EC}" type="datetime1">
              <a:rPr lang="en-US" smtClean="0"/>
              <a:pPr/>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65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72F9B3-DE92-4631-8B85-C565A01FF65B}" type="datetime1">
              <a:rPr lang="en-US" smtClean="0"/>
              <a:pPr/>
              <a:t>3/21/2020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2297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87FAB5-38BC-492F-BEF1-855C35D92E72}" type="datetime1">
              <a:rPr lang="en-US" smtClean="0"/>
              <a:pPr/>
              <a:t>3/21/2020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176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273BBF9-019E-41BF-B0E2-80A33AAB4AF6}" type="datetime1">
              <a:rPr lang="en-US" smtClean="0"/>
              <a:pPr/>
              <a:t>3/21/2020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8371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420370D-257E-4CD4-B280-BC77F10FE546}" type="datetime1">
              <a:rPr lang="en-US" smtClean="0"/>
              <a:pPr/>
              <a:t>3/21/2020</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6458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9EB31B-BE54-40AB-B0B7-1639C8DD497D}" type="datetime1">
              <a:rPr lang="en-US" smtClean="0"/>
              <a:pPr/>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8191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C342B99-87AF-40CE-ABA3-B10BC74D47D7}" type="datetime1">
              <a:rPr lang="en-US" smtClean="0"/>
              <a:pPr/>
              <a:t>3/21/2020</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6F15528-21DE-4FAA-801E-634DDDAF4B2B}"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807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customXml" Target="../ink/ink6.xml"/><Relationship Id="rId4" Type="http://schemas.openxmlformats.org/officeDocument/2006/relationships/image" Target="../media/image65.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64.png"/><Relationship Id="rId7" Type="http://schemas.openxmlformats.org/officeDocument/2006/relationships/image" Target="../media/image72.emf"/><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customXml" Target="../ink/ink8.xml"/><Relationship Id="rId5" Type="http://schemas.openxmlformats.org/officeDocument/2006/relationships/image" Target="../media/image71.emf"/><Relationship Id="rId4" Type="http://schemas.openxmlformats.org/officeDocument/2006/relationships/customXml" Target="../ink/ink7.xml"/><Relationship Id="rId9" Type="http://schemas.openxmlformats.org/officeDocument/2006/relationships/image" Target="../media/image73.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hyperlink" Target="https://www.google.ru/url?sa=t&amp;rct=j&amp;q=&amp;esrc=s&amp;source=web&amp;cd=11&amp;cad=rja&amp;uact=8&amp;ved=2ahUKEwiMmMalwZfiAhXnkYsKHS6nAXcQFjAKegQIARAB&amp;url=https://cancer.org/cancer/non-hodgkin-lymphoma/causes-risks-prevention/risk-factors.html&amp;usg=AOvVaw2LYGA3UqMarCLjn8-mH9lL"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customXml" Target="../ink/ink2.xml"/><Relationship Id="rId10" Type="http://schemas.openxmlformats.org/officeDocument/2006/relationships/image" Target="../media/image50.emf"/><Relationship Id="rId4" Type="http://schemas.openxmlformats.org/officeDocument/2006/relationships/image" Target="../media/image47.emf"/><Relationship Id="rId9" Type="http://schemas.openxmlformats.org/officeDocument/2006/relationships/customXml" Target="../ink/ink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7527" y="990600"/>
            <a:ext cx="7787640" cy="2743200"/>
          </a:xfrm>
        </p:spPr>
        <p:txBody>
          <a:bodyPr>
            <a:noAutofit/>
          </a:bodyPr>
          <a:lstStyle/>
          <a:p>
            <a:r>
              <a:rPr lang="en-US" sz="7200" dirty="0" err="1" smtClean="0">
                <a:solidFill>
                  <a:schemeClr val="accent2">
                    <a:lumMod val="75000"/>
                  </a:schemeClr>
                </a:solidFill>
                <a:latin typeface="+mn-lt"/>
              </a:rPr>
              <a:t>Lymphoproliferative</a:t>
            </a:r>
            <a:r>
              <a:rPr lang="en-US" sz="7200" dirty="0" smtClean="0">
                <a:solidFill>
                  <a:schemeClr val="accent2">
                    <a:lumMod val="75000"/>
                  </a:schemeClr>
                </a:solidFill>
                <a:latin typeface="+mn-lt"/>
              </a:rPr>
              <a:t> Disorders</a:t>
            </a:r>
            <a:endParaRPr lang="en-US" sz="7200" dirty="0">
              <a:solidFill>
                <a:schemeClr val="accent2">
                  <a:lumMod val="75000"/>
                </a:schemeClr>
              </a:solidFill>
              <a:latin typeface="+mn-lt"/>
            </a:endParaRPr>
          </a:p>
        </p:txBody>
      </p:sp>
      <p:sp>
        <p:nvSpPr>
          <p:cNvPr id="3" name="Прямоугольник 2"/>
          <p:cNvSpPr/>
          <p:nvPr/>
        </p:nvSpPr>
        <p:spPr>
          <a:xfrm>
            <a:off x="838199" y="4398496"/>
            <a:ext cx="7546967" cy="954107"/>
          </a:xfrm>
          <a:prstGeom prst="rect">
            <a:avLst/>
          </a:prstGeom>
        </p:spPr>
        <p:txBody>
          <a:bodyPr wrap="square">
            <a:spAutoFit/>
          </a:bodyPr>
          <a:lstStyle/>
          <a:p>
            <a:pPr algn="ctr">
              <a:defRPr/>
            </a:pPr>
            <a:r>
              <a:rPr lang="en-US" sz="2800" dirty="0">
                <a:solidFill>
                  <a:schemeClr val="accent2">
                    <a:lumMod val="10000"/>
                  </a:schemeClr>
                </a:solidFill>
              </a:rPr>
              <a:t>Professor of the Department internal diseases </a:t>
            </a:r>
            <a:endParaRPr lang="ru-RU" sz="2800" dirty="0">
              <a:solidFill>
                <a:schemeClr val="accent2">
                  <a:lumMod val="10000"/>
                </a:schemeClr>
              </a:solidFill>
            </a:endParaRPr>
          </a:p>
          <a:p>
            <a:pPr algn="ctr">
              <a:defRPr/>
            </a:pPr>
            <a:r>
              <a:rPr lang="en-US" sz="2800" dirty="0" err="1">
                <a:solidFill>
                  <a:schemeClr val="accent2">
                    <a:lumMod val="10000"/>
                  </a:schemeClr>
                </a:solidFill>
              </a:rPr>
              <a:t>Liskova</a:t>
            </a:r>
            <a:r>
              <a:rPr lang="en-US" sz="2800" dirty="0">
                <a:solidFill>
                  <a:schemeClr val="accent2">
                    <a:lumMod val="10000"/>
                  </a:schemeClr>
                </a:solidFill>
              </a:rPr>
              <a:t> </a:t>
            </a:r>
            <a:r>
              <a:rPr lang="en-US" sz="2800" dirty="0" err="1">
                <a:solidFill>
                  <a:schemeClr val="accent2">
                    <a:lumMod val="10000"/>
                  </a:schemeClr>
                </a:solidFill>
              </a:rPr>
              <a:t>Yu.V</a:t>
            </a:r>
            <a:r>
              <a:rPr lang="en-US" sz="2800" dirty="0">
                <a:solidFill>
                  <a:schemeClr val="accent2">
                    <a:lumMod val="10000"/>
                  </a:schemeClr>
                </a:solidFill>
              </a:rPr>
              <a:t>.</a:t>
            </a:r>
            <a:endParaRPr lang="en-US" sz="2800" dirty="0">
              <a:solidFill>
                <a:schemeClr val="accent2">
                  <a:lumMod val="1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161196"/>
          </a:xfrm>
        </p:spPr>
        <p:txBody>
          <a:bodyPr/>
          <a:lstStyle/>
          <a:p>
            <a:r>
              <a:rPr lang="en-US" altLang="en-US" b="1" dirty="0"/>
              <a:t>Diagnosis of Lymphoma</a:t>
            </a:r>
            <a:endParaRPr lang="en-CA" b="1" dirty="0"/>
          </a:p>
        </p:txBody>
      </p:sp>
      <p:sp>
        <p:nvSpPr>
          <p:cNvPr id="3" name="Content Placeholder 2"/>
          <p:cNvSpPr>
            <a:spLocks noGrp="1"/>
          </p:cNvSpPr>
          <p:nvPr>
            <p:ph idx="1"/>
          </p:nvPr>
        </p:nvSpPr>
        <p:spPr>
          <a:xfrm>
            <a:off x="822959" y="1845734"/>
            <a:ext cx="7863841" cy="4478866"/>
          </a:xfrm>
        </p:spPr>
        <p:txBody>
          <a:bodyPr>
            <a:normAutofit/>
          </a:bodyPr>
          <a:lstStyle/>
          <a:p>
            <a:r>
              <a:rPr lang="en-US" altLang="en-US" sz="3200" dirty="0"/>
              <a:t>History:</a:t>
            </a:r>
          </a:p>
          <a:p>
            <a:pPr lvl="1"/>
            <a:r>
              <a:rPr lang="en-US" altLang="en-US" sz="3200" dirty="0"/>
              <a:t>Unwell</a:t>
            </a:r>
          </a:p>
          <a:p>
            <a:pPr lvl="1"/>
            <a:r>
              <a:rPr lang="en-US" altLang="en-US" sz="3200" dirty="0"/>
              <a:t>Lumps/bumps</a:t>
            </a:r>
          </a:p>
          <a:p>
            <a:pPr lvl="1"/>
            <a:r>
              <a:rPr lang="en-US" altLang="en-US" sz="3200" dirty="0"/>
              <a:t>Short of breath, abdominal pain/symptoms</a:t>
            </a:r>
          </a:p>
          <a:p>
            <a:pPr lvl="1"/>
            <a:r>
              <a:rPr lang="en-US" altLang="en-US" sz="3200" dirty="0"/>
              <a:t>B symptoms:</a:t>
            </a:r>
          </a:p>
          <a:p>
            <a:pPr lvl="2"/>
            <a:r>
              <a:rPr lang="en-US" altLang="en-US" sz="3200" dirty="0"/>
              <a:t>Fever</a:t>
            </a:r>
          </a:p>
          <a:p>
            <a:pPr lvl="2"/>
            <a:r>
              <a:rPr lang="en-US" altLang="en-US" sz="3200" dirty="0"/>
              <a:t>Drenching Night Sweats</a:t>
            </a:r>
          </a:p>
          <a:p>
            <a:pPr lvl="2"/>
            <a:r>
              <a:rPr lang="en-US" altLang="en-US" sz="3200" dirty="0"/>
              <a:t>Weight loss (&gt;10% of baseline weight)</a:t>
            </a:r>
          </a:p>
        </p:txBody>
      </p:sp>
    </p:spTree>
    <p:extLst>
      <p:ext uri="{BB962C8B-B14F-4D97-AF65-F5344CB8AC3E}">
        <p14:creationId xmlns:p14="http://schemas.microsoft.com/office/powerpoint/2010/main" val="6422924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Morphology </a:t>
            </a:r>
            <a:endParaRPr lang="en-US" sz="5400" b="1" dirty="0"/>
          </a:p>
        </p:txBody>
      </p:sp>
      <p:sp>
        <p:nvSpPr>
          <p:cNvPr id="3" name="Content Placeholder 2"/>
          <p:cNvSpPr>
            <a:spLocks noGrp="1"/>
          </p:cNvSpPr>
          <p:nvPr>
            <p:ph idx="1"/>
          </p:nvPr>
        </p:nvSpPr>
        <p:spPr>
          <a:xfrm>
            <a:off x="304800" y="2057400"/>
            <a:ext cx="4800600" cy="3809999"/>
          </a:xfrm>
        </p:spPr>
        <p:txBody>
          <a:bodyPr>
            <a:normAutofit/>
          </a:bodyPr>
          <a:lstStyle/>
          <a:p>
            <a:r>
              <a:rPr lang="en-US" sz="2800" dirty="0" smtClean="0"/>
              <a:t>Spleen – central zone of small round lymphocytes replace germinal centre and merge with peripheral zone of marginal zone cell</a:t>
            </a:r>
          </a:p>
          <a:p>
            <a:r>
              <a:rPr lang="en-US" sz="2800" dirty="0" smtClean="0"/>
              <a:t>Red pulp – small nodules of larger cells and sheet of small lymphocytes </a:t>
            </a:r>
            <a:endParaRPr lang="en-US" sz="2800" dirty="0"/>
          </a:p>
        </p:txBody>
      </p:sp>
      <p:pic>
        <p:nvPicPr>
          <p:cNvPr id="121858" name="Picture 2" descr="http://trialx.com/curetalk/wp-content/blogs.dir/7/files/2011/05/diseases/Splenic_Marginal_Zone_Lymphoma-2.jpg"/>
          <p:cNvPicPr>
            <a:picLocks noChangeAspect="1" noChangeArrowheads="1"/>
          </p:cNvPicPr>
          <p:nvPr/>
        </p:nvPicPr>
        <p:blipFill>
          <a:blip r:embed="rId2" cstate="print"/>
          <a:srcRect/>
          <a:stretch>
            <a:fillRect/>
          </a:stretch>
        </p:blipFill>
        <p:spPr bwMode="auto">
          <a:xfrm>
            <a:off x="5029200" y="1981200"/>
            <a:ext cx="3962400" cy="396240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57400"/>
            <a:ext cx="7924799" cy="3811694"/>
          </a:xfrm>
        </p:spPr>
        <p:txBody>
          <a:bodyPr>
            <a:normAutofit/>
          </a:bodyPr>
          <a:lstStyle/>
          <a:p>
            <a:r>
              <a:rPr lang="en-US" sz="4000" dirty="0" smtClean="0"/>
              <a:t>Bone marrow –nodular involvement (compare to diffuse involvement by  hairy cell leukemia )</a:t>
            </a:r>
          </a:p>
          <a:p>
            <a:r>
              <a:rPr lang="en-US" sz="4000" dirty="0" smtClean="0"/>
              <a:t>Peripheral blood –cells with short polar </a:t>
            </a:r>
            <a:r>
              <a:rPr lang="en-US" sz="4000" dirty="0" err="1" smtClean="0"/>
              <a:t>villi</a:t>
            </a:r>
            <a:endParaRPr lang="en-US" sz="40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Immunophenotype </a:t>
            </a:r>
            <a:endParaRPr lang="en-US" sz="4800" b="1" dirty="0"/>
          </a:p>
        </p:txBody>
      </p:sp>
      <p:sp>
        <p:nvSpPr>
          <p:cNvPr id="3" name="Content Placeholder 2"/>
          <p:cNvSpPr>
            <a:spLocks noGrp="1"/>
          </p:cNvSpPr>
          <p:nvPr>
            <p:ph idx="1"/>
          </p:nvPr>
        </p:nvSpPr>
        <p:spPr>
          <a:xfrm>
            <a:off x="822959" y="2133600"/>
            <a:ext cx="7543801" cy="3735494"/>
          </a:xfrm>
        </p:spPr>
        <p:txBody>
          <a:bodyPr>
            <a:normAutofit/>
          </a:bodyPr>
          <a:lstStyle/>
          <a:p>
            <a:r>
              <a:rPr lang="en-US" sz="3600" dirty="0" smtClean="0"/>
              <a:t>Surface </a:t>
            </a:r>
            <a:r>
              <a:rPr lang="en-US" sz="3600" dirty="0" err="1" smtClean="0"/>
              <a:t>Ig</a:t>
            </a:r>
            <a:r>
              <a:rPr lang="en-US" sz="3600" dirty="0" smtClean="0"/>
              <a:t> M positive and mostly </a:t>
            </a:r>
            <a:r>
              <a:rPr lang="en-US" sz="3600" dirty="0" err="1" smtClean="0"/>
              <a:t>Ig</a:t>
            </a:r>
            <a:r>
              <a:rPr lang="en-US" sz="3600" dirty="0" smtClean="0"/>
              <a:t> D positive</a:t>
            </a:r>
          </a:p>
          <a:p>
            <a:r>
              <a:rPr lang="en-US" sz="3600" dirty="0" smtClean="0"/>
              <a:t>CD20 and CD 79a positive</a:t>
            </a:r>
          </a:p>
          <a:p>
            <a:r>
              <a:rPr lang="en-US" sz="3600" dirty="0" smtClean="0"/>
              <a:t>CD5,CD10,CD23,CD43,annexin A1 negative</a:t>
            </a:r>
            <a:endParaRPr lang="en-US" sz="36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Prognosis</a:t>
            </a:r>
            <a:endParaRPr lang="en-US" sz="4800" b="1" dirty="0"/>
          </a:p>
        </p:txBody>
      </p:sp>
      <p:sp>
        <p:nvSpPr>
          <p:cNvPr id="3" name="Content Placeholder 2"/>
          <p:cNvSpPr>
            <a:spLocks noGrp="1"/>
          </p:cNvSpPr>
          <p:nvPr>
            <p:ph idx="1"/>
          </p:nvPr>
        </p:nvSpPr>
        <p:spPr>
          <a:xfrm>
            <a:off x="822959" y="2057400"/>
            <a:ext cx="7543801" cy="3811694"/>
          </a:xfrm>
        </p:spPr>
        <p:txBody>
          <a:bodyPr/>
          <a:lstStyle/>
          <a:p>
            <a:r>
              <a:rPr lang="en-US" sz="3600" dirty="0" smtClean="0"/>
              <a:t>Indolent </a:t>
            </a:r>
          </a:p>
          <a:p>
            <a:r>
              <a:rPr lang="en-US" sz="3600" dirty="0" smtClean="0"/>
              <a:t>Response to  chemotherapy is poor compare to other lymphoid leukemia </a:t>
            </a:r>
          </a:p>
          <a:p>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Mantle  cell  lymphoma</a:t>
            </a:r>
            <a:endParaRPr lang="en-US" sz="4800" b="1" dirty="0"/>
          </a:p>
        </p:txBody>
      </p:sp>
      <p:sp>
        <p:nvSpPr>
          <p:cNvPr id="3" name="Content Placeholder 2"/>
          <p:cNvSpPr>
            <a:spLocks noGrp="1"/>
          </p:cNvSpPr>
          <p:nvPr>
            <p:ph idx="1"/>
          </p:nvPr>
        </p:nvSpPr>
        <p:spPr/>
        <p:txBody>
          <a:bodyPr>
            <a:normAutofit/>
          </a:bodyPr>
          <a:lstStyle/>
          <a:p>
            <a:r>
              <a:rPr lang="en-US" sz="3600" dirty="0" smtClean="0"/>
              <a:t>Rare type of lymphoma(3-10%)</a:t>
            </a:r>
          </a:p>
          <a:p>
            <a:r>
              <a:rPr lang="en-US" sz="3600" dirty="0" smtClean="0"/>
              <a:t> Lymph node involvement is most common  </a:t>
            </a:r>
          </a:p>
          <a:p>
            <a:r>
              <a:rPr lang="en-US" sz="3600" dirty="0" smtClean="0"/>
              <a:t>Spleen and bone marrow can be involved</a:t>
            </a:r>
          </a:p>
          <a:p>
            <a:r>
              <a:rPr lang="en-US" sz="3600" dirty="0" smtClean="0"/>
              <a:t>Peripheral blood 20-60% cases  </a:t>
            </a:r>
          </a:p>
          <a:p>
            <a:endParaRPr lang="en-US" sz="3600" dirty="0" smtClean="0"/>
          </a:p>
          <a:p>
            <a:endParaRPr lang="en-US" sz="36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0"/>
            <a:ext cx="7543800" cy="685800"/>
          </a:xfrm>
        </p:spPr>
        <p:txBody>
          <a:bodyPr>
            <a:noAutofit/>
          </a:bodyPr>
          <a:lstStyle/>
          <a:p>
            <a:r>
              <a:rPr lang="en-US" sz="4800" b="1" dirty="0" smtClean="0"/>
              <a:t>Morphology</a:t>
            </a:r>
            <a:br>
              <a:rPr lang="en-US" sz="4800" b="1" dirty="0" smtClean="0"/>
            </a:br>
            <a:endParaRPr lang="en-US" sz="4800" b="1" dirty="0"/>
          </a:p>
        </p:txBody>
      </p:sp>
      <p:sp>
        <p:nvSpPr>
          <p:cNvPr id="3" name="Content Placeholder 2"/>
          <p:cNvSpPr>
            <a:spLocks noGrp="1"/>
          </p:cNvSpPr>
          <p:nvPr>
            <p:ph idx="1"/>
          </p:nvPr>
        </p:nvSpPr>
        <p:spPr>
          <a:xfrm>
            <a:off x="228600" y="1905000"/>
            <a:ext cx="4800600" cy="4221163"/>
          </a:xfrm>
        </p:spPr>
        <p:txBody>
          <a:bodyPr>
            <a:noAutofit/>
          </a:bodyPr>
          <a:lstStyle/>
          <a:p>
            <a:r>
              <a:rPr lang="en-US" sz="3200" dirty="0" smtClean="0"/>
              <a:t>Monomorphic lymphoid </a:t>
            </a:r>
            <a:r>
              <a:rPr lang="en-US" sz="3200" dirty="0"/>
              <a:t>p</a:t>
            </a:r>
            <a:r>
              <a:rPr lang="en-US" sz="3200" dirty="0" smtClean="0"/>
              <a:t>opulation with nodular, diffuse, mantle or follicular growth pattern </a:t>
            </a:r>
          </a:p>
          <a:p>
            <a:r>
              <a:rPr lang="en-US" sz="3200" dirty="0" smtClean="0"/>
              <a:t>Cells are medium size with irregular nuclear contours, resembling </a:t>
            </a:r>
            <a:r>
              <a:rPr lang="en-US" sz="3200" dirty="0" err="1" smtClean="0"/>
              <a:t>centrocytes</a:t>
            </a:r>
            <a:r>
              <a:rPr lang="en-US" sz="3200" dirty="0" smtClean="0"/>
              <a:t> </a:t>
            </a:r>
          </a:p>
          <a:p>
            <a:r>
              <a:rPr lang="en-US" sz="3200" dirty="0" err="1" smtClean="0"/>
              <a:t>Blastoid</a:t>
            </a:r>
            <a:r>
              <a:rPr lang="en-US" sz="3200" dirty="0" smtClean="0"/>
              <a:t>, </a:t>
            </a:r>
            <a:r>
              <a:rPr lang="en-US" sz="3200" dirty="0" err="1" smtClean="0"/>
              <a:t>pleomorphic</a:t>
            </a:r>
            <a:r>
              <a:rPr lang="en-US" sz="3200" dirty="0" smtClean="0"/>
              <a:t> variant can be seen</a:t>
            </a:r>
          </a:p>
        </p:txBody>
      </p:sp>
      <p:pic>
        <p:nvPicPr>
          <p:cNvPr id="122882" name="Picture 2" descr="http://t0.gstatic.com/images?q=tbn:ANd9GcRmke-8onV-gGXeolyxnIYo-lgKgysAye0Ebrl8ok6ITwMSnVW4"/>
          <p:cNvPicPr>
            <a:picLocks noChangeAspect="1" noChangeArrowheads="1"/>
          </p:cNvPicPr>
          <p:nvPr/>
        </p:nvPicPr>
        <p:blipFill>
          <a:blip r:embed="rId2" cstate="print"/>
          <a:srcRect/>
          <a:stretch>
            <a:fillRect/>
          </a:stretch>
        </p:blipFill>
        <p:spPr bwMode="auto">
          <a:xfrm>
            <a:off x="5410200" y="1780292"/>
            <a:ext cx="3505200" cy="2182108"/>
          </a:xfrm>
          <a:prstGeom prst="rect">
            <a:avLst/>
          </a:prstGeom>
          <a:noFill/>
        </p:spPr>
      </p:pic>
      <p:pic>
        <p:nvPicPr>
          <p:cNvPr id="122886" name="Picture 6" descr="http://img.medscape.com/fullsize/migrated/441/148/ajcp441148.fig2a.jpg"/>
          <p:cNvPicPr>
            <a:picLocks noChangeAspect="1" noChangeArrowheads="1"/>
          </p:cNvPicPr>
          <p:nvPr/>
        </p:nvPicPr>
        <p:blipFill>
          <a:blip r:embed="rId3" cstate="print"/>
          <a:srcRect/>
          <a:stretch>
            <a:fillRect/>
          </a:stretch>
        </p:blipFill>
        <p:spPr bwMode="auto">
          <a:xfrm>
            <a:off x="5486400" y="4038600"/>
            <a:ext cx="3428999" cy="23622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t>Immnophenotype</a:t>
            </a:r>
            <a:endParaRPr lang="en-US" sz="4800" b="1" dirty="0"/>
          </a:p>
        </p:txBody>
      </p:sp>
      <p:sp>
        <p:nvSpPr>
          <p:cNvPr id="3" name="Content Placeholder 2"/>
          <p:cNvSpPr>
            <a:spLocks noGrp="1"/>
          </p:cNvSpPr>
          <p:nvPr>
            <p:ph idx="1"/>
          </p:nvPr>
        </p:nvSpPr>
        <p:spPr/>
        <p:txBody>
          <a:bodyPr/>
          <a:lstStyle/>
          <a:p>
            <a:r>
              <a:rPr lang="en-US" sz="4000" dirty="0" smtClean="0"/>
              <a:t>Intense surface </a:t>
            </a:r>
            <a:r>
              <a:rPr lang="en-US" sz="4000" dirty="0" err="1" smtClean="0"/>
              <a:t>IgM</a:t>
            </a:r>
            <a:r>
              <a:rPr lang="en-US" sz="4000" dirty="0" smtClean="0"/>
              <a:t>/</a:t>
            </a:r>
            <a:r>
              <a:rPr lang="en-US" sz="4000" dirty="0" err="1" smtClean="0"/>
              <a:t>IgD</a:t>
            </a:r>
            <a:endParaRPr lang="en-US" sz="4000" dirty="0" smtClean="0"/>
          </a:p>
          <a:p>
            <a:r>
              <a:rPr lang="en-US" sz="4000" dirty="0" smtClean="0"/>
              <a:t>CD5,FMC-7,CD43 positive</a:t>
            </a:r>
          </a:p>
          <a:p>
            <a:r>
              <a:rPr lang="en-US" sz="4000" dirty="0" smtClean="0"/>
              <a:t>CD10 and BCL 6 negative</a:t>
            </a:r>
          </a:p>
          <a:p>
            <a:r>
              <a:rPr lang="en-US" sz="4000" dirty="0" smtClean="0"/>
              <a:t>CD23 negative or weakly positive</a:t>
            </a:r>
          </a:p>
          <a:p>
            <a:r>
              <a:rPr lang="en-US" sz="4000" dirty="0" err="1" smtClean="0"/>
              <a:t>Cyclin</a:t>
            </a:r>
            <a:r>
              <a:rPr lang="en-US" sz="4000" dirty="0" smtClean="0"/>
              <a:t> D1 is positive </a:t>
            </a:r>
          </a:p>
          <a:p>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9766" r="2588" b="6250"/>
          <a:stretch>
            <a:fillRect/>
          </a:stretch>
        </p:blipFill>
        <p:spPr bwMode="auto">
          <a:xfrm>
            <a:off x="-25400" y="152400"/>
            <a:ext cx="9169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0242" name="Ink 2"/>
              <p14:cNvContentPartPr>
                <a14:cpLocks xmlns:a14="http://schemas.microsoft.com/office/drawing/2010/main" noRot="1" noChangeAspect="1" noEditPoints="1" noChangeArrowheads="1" noChangeShapeType="1"/>
              </p14:cNvContentPartPr>
              <p14:nvPr/>
            </p14:nvContentPartPr>
            <p14:xfrm>
              <a:off x="8456790" y="5738989"/>
              <a:ext cx="670277" cy="45156"/>
            </p14:xfrm>
          </p:contentPart>
        </mc:Choice>
        <mc:Fallback xmlns="">
          <p:pic>
            <p:nvPicPr>
              <p:cNvPr id="10242" name="Ink 2"/>
              <p:cNvPicPr>
                <a:picLocks noRot="1" noChangeAspect="1" noEditPoints="1" noChangeArrowheads="1" noChangeShapeType="1"/>
              </p:cNvPicPr>
              <p:nvPr/>
            </p:nvPicPr>
            <p:blipFill>
              <a:blip r:embed="rId4" cstate="print"/>
              <a:stretch>
                <a:fillRect/>
              </a:stretch>
            </p:blipFill>
            <p:spPr>
              <a:xfrm>
                <a:off x="8440943" y="5675914"/>
                <a:ext cx="701972" cy="17130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43" name="Ink 3"/>
              <p14:cNvContentPartPr>
                <a14:cpLocks xmlns:a14="http://schemas.microsoft.com/office/drawing/2010/main" noRot="1" noChangeAspect="1" noEditPoints="1" noChangeArrowheads="1" noChangeShapeType="1"/>
              </p14:cNvContentPartPr>
              <p14:nvPr/>
            </p14:nvContentPartPr>
            <p14:xfrm>
              <a:off x="910167" y="5613400"/>
              <a:ext cx="1251655" cy="18345"/>
            </p14:xfrm>
          </p:contentPart>
        </mc:Choice>
        <mc:Fallback xmlns="">
          <p:pic>
            <p:nvPicPr>
              <p:cNvPr id="10243" name="Ink 3"/>
              <p:cNvPicPr>
                <a:picLocks noRot="1" noChangeAspect="1" noEditPoints="1" noChangeArrowheads="1" noChangeShapeType="1"/>
              </p:cNvPicPr>
              <p:nvPr/>
            </p:nvPicPr>
            <p:blipFill>
              <a:blip r:embed="rId6" cstate="print"/>
              <a:stretch>
                <a:fillRect/>
              </a:stretch>
            </p:blipFill>
            <p:spPr>
              <a:xfrm>
                <a:off x="894328" y="5561324"/>
                <a:ext cx="1283333" cy="122497"/>
              </a:xfrm>
              <a:prstGeom prst="rect">
                <a:avLst/>
              </a:prstGeom>
            </p:spPr>
          </p:pic>
        </mc:Fallback>
      </mc:AlternateContent>
    </p:spTree>
    <p:extLst>
      <p:ext uri="{BB962C8B-B14F-4D97-AF65-F5344CB8AC3E}">
        <p14:creationId xmlns:p14="http://schemas.microsoft.com/office/powerpoint/2010/main" val="136888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Prognosis </a:t>
            </a:r>
            <a:endParaRPr lang="en-US" sz="4800" b="1" dirty="0"/>
          </a:p>
        </p:txBody>
      </p:sp>
      <p:sp>
        <p:nvSpPr>
          <p:cNvPr id="3" name="Content Placeholder 2"/>
          <p:cNvSpPr>
            <a:spLocks noGrp="1"/>
          </p:cNvSpPr>
          <p:nvPr>
            <p:ph idx="1"/>
          </p:nvPr>
        </p:nvSpPr>
        <p:spPr/>
        <p:txBody>
          <a:bodyPr>
            <a:normAutofit/>
          </a:bodyPr>
          <a:lstStyle/>
          <a:p>
            <a:r>
              <a:rPr lang="en-US" sz="4400" dirty="0" smtClean="0"/>
              <a:t>Median survival 3-5 years</a:t>
            </a:r>
          </a:p>
          <a:p>
            <a:r>
              <a:rPr lang="en-US" sz="4400" dirty="0" smtClean="0"/>
              <a:t>Most of patient can not be cured</a:t>
            </a:r>
            <a:endParaRPr lang="en-US" sz="44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762000"/>
            <a:ext cx="7543800" cy="1371600"/>
          </a:xfrm>
        </p:spPr>
        <p:txBody>
          <a:bodyPr>
            <a:normAutofit/>
          </a:bodyPr>
          <a:lstStyle/>
          <a:p>
            <a:r>
              <a:rPr lang="en-US" b="1" dirty="0"/>
              <a:t>(CD5 +, </a:t>
            </a:r>
            <a:r>
              <a:rPr lang="en-US" b="1" dirty="0" smtClean="0"/>
              <a:t>CD10 -) </a:t>
            </a:r>
            <a:r>
              <a:rPr lang="en-US" b="1" dirty="0"/>
              <a:t>CLL/SL or MCL? </a:t>
            </a:r>
            <a:br>
              <a:rPr lang="en-US" b="1" dirty="0"/>
            </a:br>
            <a:endParaRPr lang="en-US" b="1"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600" dirty="0" smtClean="0"/>
              <a:t>Lack </a:t>
            </a:r>
            <a:r>
              <a:rPr lang="en-US" sz="3600" dirty="0"/>
              <a:t>of proliferation </a:t>
            </a:r>
            <a:r>
              <a:rPr lang="en-US" sz="3600" dirty="0" err="1"/>
              <a:t>centres</a:t>
            </a:r>
            <a:r>
              <a:rPr lang="en-US" sz="3600" dirty="0"/>
              <a:t> </a:t>
            </a:r>
          </a:p>
          <a:p>
            <a:pPr>
              <a:buFont typeface="Wingdings" panose="05000000000000000000" pitchFamily="2" charset="2"/>
              <a:buChar char="Ø"/>
            </a:pPr>
            <a:r>
              <a:rPr lang="en-US" sz="3600" dirty="0"/>
              <a:t> Irregular nuclear contours </a:t>
            </a:r>
          </a:p>
          <a:p>
            <a:pPr>
              <a:buFont typeface="Wingdings" panose="05000000000000000000" pitchFamily="2" charset="2"/>
              <a:buChar char="Ø"/>
            </a:pPr>
            <a:r>
              <a:rPr lang="en-US" sz="3600" dirty="0"/>
              <a:t> Interspersed </a:t>
            </a:r>
            <a:r>
              <a:rPr lang="en-US" sz="3600" dirty="0" err="1"/>
              <a:t>histiocytes</a:t>
            </a:r>
            <a:r>
              <a:rPr lang="en-US" sz="3600" dirty="0"/>
              <a:t> </a:t>
            </a:r>
          </a:p>
          <a:p>
            <a:pPr>
              <a:buFont typeface="Wingdings" panose="05000000000000000000" pitchFamily="2" charset="2"/>
              <a:buChar char="Ø"/>
            </a:pPr>
            <a:r>
              <a:rPr lang="en-US" sz="3600" dirty="0"/>
              <a:t> PAS positive vessels </a:t>
            </a:r>
          </a:p>
          <a:p>
            <a:pPr>
              <a:buFont typeface="Wingdings" panose="05000000000000000000" pitchFamily="2" charset="2"/>
              <a:buChar char="Ø"/>
            </a:pPr>
            <a:r>
              <a:rPr lang="en-US" sz="3600" dirty="0"/>
              <a:t> Increased mitoses </a:t>
            </a:r>
          </a:p>
          <a:p>
            <a:pPr>
              <a:buFont typeface="Wingdings" panose="05000000000000000000" pitchFamily="2" charset="2"/>
              <a:buChar char="Ø"/>
            </a:pPr>
            <a:r>
              <a:rPr lang="en-US" sz="3600" dirty="0"/>
              <a:t> CD23 and </a:t>
            </a:r>
            <a:r>
              <a:rPr lang="en-US" sz="3600" dirty="0" err="1"/>
              <a:t>Cyclin</a:t>
            </a:r>
            <a:r>
              <a:rPr lang="en-US" sz="3600" dirty="0"/>
              <a:t> D1 </a:t>
            </a:r>
          </a:p>
        </p:txBody>
      </p:sp>
    </p:spTree>
    <p:extLst>
      <p:ext uri="{BB962C8B-B14F-4D97-AF65-F5344CB8AC3E}">
        <p14:creationId xmlns:p14="http://schemas.microsoft.com/office/powerpoint/2010/main" val="1131646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normAutofit/>
          </a:bodyPr>
          <a:lstStyle/>
          <a:p>
            <a:r>
              <a:rPr lang="en-US" altLang="en-US" sz="4400" b="1" dirty="0"/>
              <a:t>Lymphoma Types</a:t>
            </a:r>
            <a:endParaRPr lang="en-CA" sz="4400" b="1" dirty="0"/>
          </a:p>
        </p:txBody>
      </p:sp>
      <p:sp>
        <p:nvSpPr>
          <p:cNvPr id="6" name="TextBox 5"/>
          <p:cNvSpPr txBox="1"/>
          <p:nvPr/>
        </p:nvSpPr>
        <p:spPr>
          <a:xfrm>
            <a:off x="457200" y="3506161"/>
            <a:ext cx="2565917" cy="2831544"/>
          </a:xfrm>
          <a:prstGeom prst="rect">
            <a:avLst/>
          </a:prstGeom>
          <a:noFill/>
        </p:spPr>
        <p:txBody>
          <a:bodyPr wrap="square" rtlCol="0">
            <a:spAutoFit/>
          </a:bodyPr>
          <a:lstStyle/>
          <a:p>
            <a:r>
              <a:rPr lang="en-US" altLang="en-US" sz="2000" b="1" dirty="0"/>
              <a:t>Hodgkin</a:t>
            </a:r>
          </a:p>
          <a:p>
            <a:pPr marL="285750" indent="-285750">
              <a:buFont typeface="Arial" pitchFamily="34" charset="0"/>
              <a:buChar char="•"/>
            </a:pPr>
            <a:r>
              <a:rPr lang="en-US" altLang="en-US" sz="2000" dirty="0"/>
              <a:t>1,ooo patients diagnosed each year</a:t>
            </a:r>
          </a:p>
          <a:p>
            <a:pPr marL="285750" indent="-285750">
              <a:buFont typeface="Arial" pitchFamily="34" charset="0"/>
              <a:buChar char="•"/>
            </a:pPr>
            <a:r>
              <a:rPr lang="en-US" altLang="en-US" sz="2000" dirty="0"/>
              <a:t>Relative 5-year survival 85%</a:t>
            </a:r>
          </a:p>
          <a:p>
            <a:pPr marL="285750" indent="-285750">
              <a:buFont typeface="Arial" pitchFamily="34" charset="0"/>
              <a:buChar char="•"/>
            </a:pPr>
            <a:r>
              <a:rPr lang="en-US" altLang="en-US" sz="2000" dirty="0"/>
              <a:t>Leading cancer age 15-29 	</a:t>
            </a:r>
            <a:r>
              <a:rPr lang="en-US" altLang="en-US" dirty="0"/>
              <a:t>	</a:t>
            </a:r>
            <a:endParaRPr lang="en-CA" dirty="0"/>
          </a:p>
        </p:txBody>
      </p:sp>
      <p:sp>
        <p:nvSpPr>
          <p:cNvPr id="7" name="TextBox 6"/>
          <p:cNvSpPr txBox="1"/>
          <p:nvPr/>
        </p:nvSpPr>
        <p:spPr>
          <a:xfrm>
            <a:off x="3023117" y="3733801"/>
            <a:ext cx="2677887" cy="2246769"/>
          </a:xfrm>
          <a:prstGeom prst="rect">
            <a:avLst/>
          </a:prstGeom>
          <a:noFill/>
        </p:spPr>
        <p:txBody>
          <a:bodyPr wrap="square" rtlCol="0">
            <a:spAutoFit/>
          </a:bodyPr>
          <a:lstStyle/>
          <a:p>
            <a:r>
              <a:rPr lang="en-US" altLang="en-US" sz="2000" b="1" dirty="0"/>
              <a:t>Non-Hodgkin </a:t>
            </a:r>
          </a:p>
          <a:p>
            <a:pPr marL="285750" indent="-285750">
              <a:buFont typeface="Arial" pitchFamily="34" charset="0"/>
              <a:buChar char="•"/>
            </a:pPr>
            <a:r>
              <a:rPr lang="en-US" altLang="en-US" sz="2000" dirty="0"/>
              <a:t>8,200 new cases NHL each year </a:t>
            </a:r>
          </a:p>
          <a:p>
            <a:pPr marL="285750" indent="-285750">
              <a:buFont typeface="Arial" pitchFamily="34" charset="0"/>
              <a:buChar char="•"/>
            </a:pPr>
            <a:r>
              <a:rPr lang="en-US" altLang="en-US" sz="2000" dirty="0"/>
              <a:t>Relative 5-year survival 66% but varies greatly by subtype 	</a:t>
            </a:r>
            <a:endParaRPr lang="en-CA" sz="2000" dirty="0"/>
          </a:p>
        </p:txBody>
      </p:sp>
      <p:sp>
        <p:nvSpPr>
          <p:cNvPr id="8" name="TextBox 7"/>
          <p:cNvSpPr txBox="1"/>
          <p:nvPr/>
        </p:nvSpPr>
        <p:spPr>
          <a:xfrm>
            <a:off x="6291635" y="3730676"/>
            <a:ext cx="2535124" cy="1938992"/>
          </a:xfrm>
          <a:prstGeom prst="rect">
            <a:avLst/>
          </a:prstGeom>
          <a:noFill/>
        </p:spPr>
        <p:txBody>
          <a:bodyPr wrap="square" rtlCol="0">
            <a:spAutoFit/>
          </a:bodyPr>
          <a:lstStyle/>
          <a:p>
            <a:r>
              <a:rPr lang="en-CA" sz="2000" b="1" dirty="0"/>
              <a:t>Chronic lymphocytic leukemia </a:t>
            </a:r>
          </a:p>
          <a:p>
            <a:pPr marL="285750" indent="-285750">
              <a:buFontTx/>
              <a:buChar char="-"/>
            </a:pPr>
            <a:r>
              <a:rPr lang="en-CA" sz="2000" dirty="0"/>
              <a:t>2,200 patients diagnosed this year</a:t>
            </a:r>
          </a:p>
          <a:p>
            <a:pPr marL="285750" indent="-285750">
              <a:buFontTx/>
              <a:buChar char="-"/>
            </a:pPr>
            <a:r>
              <a:rPr lang="en-CA" sz="2000" dirty="0"/>
              <a:t>7-10 year survival for most</a:t>
            </a:r>
            <a:r>
              <a:rPr lang="en-US" altLang="en-US" sz="2000" dirty="0"/>
              <a:t>	</a:t>
            </a:r>
            <a:endParaRPr lang="en-CA" sz="2000" dirty="0"/>
          </a:p>
        </p:txBody>
      </p:sp>
      <p:cxnSp>
        <p:nvCxnSpPr>
          <p:cNvPr id="9" name="Straight Arrow Connector 8"/>
          <p:cNvCxnSpPr/>
          <p:nvPr/>
        </p:nvCxnSpPr>
        <p:spPr>
          <a:xfrm flipH="1">
            <a:off x="2362200" y="2743200"/>
            <a:ext cx="697422" cy="735444"/>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191000" y="2667000"/>
            <a:ext cx="7750" cy="898901"/>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486400" y="2667000"/>
            <a:ext cx="712089" cy="872346"/>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44332" y="1752600"/>
            <a:ext cx="4235455" cy="923330"/>
          </a:xfrm>
          <a:prstGeom prst="rect">
            <a:avLst/>
          </a:prstGeom>
          <a:noFill/>
        </p:spPr>
        <p:txBody>
          <a:bodyPr wrap="square" lIns="91440" tIns="45720" rIns="91440" bIns="45720">
            <a:spAutoFit/>
          </a:bodyPr>
          <a:lstStyle/>
          <a:p>
            <a:pPr algn="ctr"/>
            <a:r>
              <a:rPr lang="en-US"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Lymphoma</a:t>
            </a:r>
            <a:endParaRPr lang="en-CA"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5745081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Follicular lymphoma</a:t>
            </a:r>
            <a:endParaRPr lang="en-US" sz="4800" b="1" dirty="0"/>
          </a:p>
        </p:txBody>
      </p:sp>
      <p:sp>
        <p:nvSpPr>
          <p:cNvPr id="3" name="Content Placeholder 2"/>
          <p:cNvSpPr>
            <a:spLocks noGrp="1"/>
          </p:cNvSpPr>
          <p:nvPr>
            <p:ph idx="1"/>
          </p:nvPr>
        </p:nvSpPr>
        <p:spPr>
          <a:xfrm>
            <a:off x="822959" y="2057400"/>
            <a:ext cx="7543801" cy="3811694"/>
          </a:xfrm>
        </p:spPr>
        <p:txBody>
          <a:bodyPr>
            <a:normAutofit/>
          </a:bodyPr>
          <a:lstStyle/>
          <a:p>
            <a:r>
              <a:rPr lang="en-US" sz="4000" dirty="0" smtClean="0"/>
              <a:t>Most common lymphoma in USA and western Europe</a:t>
            </a:r>
          </a:p>
          <a:p>
            <a:r>
              <a:rPr lang="en-US" sz="4000" dirty="0" smtClean="0"/>
              <a:t>Compose of follicular center cell(</a:t>
            </a:r>
            <a:r>
              <a:rPr lang="en-US" sz="4000" dirty="0" err="1" smtClean="0"/>
              <a:t>centrocytes</a:t>
            </a:r>
            <a:r>
              <a:rPr lang="en-US" sz="4000" dirty="0" smtClean="0"/>
              <a:t>/</a:t>
            </a:r>
            <a:r>
              <a:rPr lang="en-US" sz="4000" dirty="0" err="1" smtClean="0"/>
              <a:t>centroblasts</a:t>
            </a:r>
            <a:r>
              <a:rPr lang="en-US" sz="4000" dirty="0" smtClean="0"/>
              <a:t>) with partially follicular pattern </a:t>
            </a:r>
            <a:endParaRPr lang="en-US" sz="40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Clinical feature</a:t>
            </a:r>
            <a:endParaRPr lang="en-US" sz="4800" b="1" dirty="0"/>
          </a:p>
        </p:txBody>
      </p:sp>
      <p:sp>
        <p:nvSpPr>
          <p:cNvPr id="3" name="Content Placeholder 2"/>
          <p:cNvSpPr>
            <a:spLocks noGrp="1"/>
          </p:cNvSpPr>
          <p:nvPr>
            <p:ph idx="1"/>
          </p:nvPr>
        </p:nvSpPr>
        <p:spPr>
          <a:xfrm>
            <a:off x="822959" y="2133600"/>
            <a:ext cx="7543801" cy="3735494"/>
          </a:xfrm>
        </p:spPr>
        <p:txBody>
          <a:bodyPr>
            <a:normAutofit/>
          </a:bodyPr>
          <a:lstStyle/>
          <a:p>
            <a:r>
              <a:rPr lang="en-US" sz="3600" dirty="0" smtClean="0"/>
              <a:t>Median age is 6 decade</a:t>
            </a:r>
          </a:p>
          <a:p>
            <a:r>
              <a:rPr lang="en-US" sz="3600" dirty="0" smtClean="0"/>
              <a:t>Mainly involved lymph </a:t>
            </a:r>
            <a:r>
              <a:rPr lang="en-US" sz="3600" dirty="0" err="1" smtClean="0"/>
              <a:t>nodes,spleen,bone</a:t>
            </a:r>
            <a:r>
              <a:rPr lang="en-US" sz="3600" dirty="0" smtClean="0"/>
              <a:t> marrow, peripheral </a:t>
            </a:r>
            <a:r>
              <a:rPr lang="en-US" sz="3600" dirty="0" err="1" smtClean="0"/>
              <a:t>blood,waldeyer</a:t>
            </a:r>
            <a:r>
              <a:rPr lang="en-US" sz="3600" dirty="0" smtClean="0"/>
              <a:t> ring</a:t>
            </a:r>
          </a:p>
          <a:p>
            <a:r>
              <a:rPr lang="en-US" sz="3600" dirty="0" smtClean="0"/>
              <a:t>Widespread soft tissue involvement can occur</a:t>
            </a:r>
            <a:endParaRPr lang="en-US" sz="36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Morphology</a:t>
            </a:r>
            <a:endParaRPr lang="en-US" sz="4800" b="1" dirty="0"/>
          </a:p>
        </p:txBody>
      </p:sp>
      <p:sp>
        <p:nvSpPr>
          <p:cNvPr id="3" name="Content Placeholder 2"/>
          <p:cNvSpPr>
            <a:spLocks noGrp="1"/>
          </p:cNvSpPr>
          <p:nvPr>
            <p:ph idx="1"/>
          </p:nvPr>
        </p:nvSpPr>
        <p:spPr>
          <a:xfrm>
            <a:off x="228600" y="2286000"/>
            <a:ext cx="4267201" cy="3810000"/>
          </a:xfrm>
        </p:spPr>
        <p:txBody>
          <a:bodyPr>
            <a:noAutofit/>
          </a:bodyPr>
          <a:lstStyle/>
          <a:p>
            <a:r>
              <a:rPr lang="en-US" sz="2800" dirty="0" smtClean="0"/>
              <a:t>Lymph node – predominately follicular pattern, with closely packed follicles that efface normal architecture </a:t>
            </a:r>
          </a:p>
          <a:p>
            <a:r>
              <a:rPr lang="en-US" sz="2800" dirty="0" err="1" smtClean="0"/>
              <a:t>Centocytes</a:t>
            </a:r>
            <a:r>
              <a:rPr lang="en-US" sz="2800" dirty="0" smtClean="0"/>
              <a:t> and blasts are randomly distributed </a:t>
            </a:r>
          </a:p>
          <a:p>
            <a:r>
              <a:rPr lang="en-US" sz="2800" dirty="0" err="1" smtClean="0"/>
              <a:t>Tingible</a:t>
            </a:r>
            <a:r>
              <a:rPr lang="en-US" sz="2800" dirty="0" smtClean="0"/>
              <a:t> macrophages are absent  </a:t>
            </a:r>
          </a:p>
        </p:txBody>
      </p:sp>
      <p:pic>
        <p:nvPicPr>
          <p:cNvPr id="125954" name="Picture 2" descr="http://img.medscape.com/pi/emed/ckb/hematology/197800-203268-102tn.jpg"/>
          <p:cNvPicPr>
            <a:picLocks noChangeAspect="1" noChangeArrowheads="1"/>
          </p:cNvPicPr>
          <p:nvPr/>
        </p:nvPicPr>
        <p:blipFill>
          <a:blip r:embed="rId2" cstate="print"/>
          <a:srcRect/>
          <a:stretch>
            <a:fillRect/>
          </a:stretch>
        </p:blipFill>
        <p:spPr bwMode="auto">
          <a:xfrm>
            <a:off x="4495800" y="1981200"/>
            <a:ext cx="4495800" cy="4114800"/>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458200" cy="1600200"/>
          </a:xfrm>
        </p:spPr>
        <p:txBody>
          <a:bodyPr>
            <a:normAutofit fontScale="92500"/>
          </a:bodyPr>
          <a:lstStyle/>
          <a:p>
            <a:r>
              <a:rPr lang="en-US" sz="2800" dirty="0" smtClean="0"/>
              <a:t>Bone marrow- characteristically </a:t>
            </a:r>
            <a:r>
              <a:rPr lang="en-US" sz="2800" dirty="0" err="1" smtClean="0"/>
              <a:t>paratrabecular</a:t>
            </a:r>
            <a:r>
              <a:rPr lang="en-US" sz="2800" dirty="0" smtClean="0"/>
              <a:t> region may spread to </a:t>
            </a:r>
            <a:r>
              <a:rPr lang="en-US" sz="2800" dirty="0" err="1" smtClean="0"/>
              <a:t>interstial</a:t>
            </a:r>
            <a:r>
              <a:rPr lang="en-US" sz="2800" dirty="0" smtClean="0"/>
              <a:t> area</a:t>
            </a:r>
          </a:p>
          <a:p>
            <a:r>
              <a:rPr lang="en-US" sz="2800" dirty="0" smtClean="0"/>
              <a:t>Peripheral blood - Scant cytoplasm some cells show </a:t>
            </a:r>
            <a:r>
              <a:rPr lang="en-US" sz="2800" dirty="0" err="1" smtClean="0"/>
              <a:t>clefting</a:t>
            </a:r>
            <a:endParaRPr lang="en-US" sz="2800" dirty="0"/>
          </a:p>
        </p:txBody>
      </p:sp>
      <p:sp>
        <p:nvSpPr>
          <p:cNvPr id="131074" name="AutoShape 2" descr="data:image/jpeg;base64,/9j/4AAQSkZJRgABAQAAAQABAAD/2wCEAAkGBhQSERUUExQVFRUVGBsXGBgYFxwaGRofGBsfIRwZGhwaHCcfGyAlHRgcIDAgIycpLCwsFx8xNTAqNSYrLCkBCQoKDgwOGg8PGjAkHyQsLC01KisqLCwvLC8sLC8qLDQsLCwsLCwvLCwvLCwsLCwsLDQsLCwsLC8sKSwsLCwsLP/AABEIAOEA4QMBIgACEQEDEQH/xAAbAAACAgMBAAAAAAAAAAAAAAAFBgMEAAIHAf/EAE4QAAIBAwIEBAMEAwsKBAcBAAECEQMSIQAxBAUiQQYTMlFhcYEUI0KRUqHBBxUzNGJyc7Gy0fAWNUNUkpOzwtLhJIKE01NVlKPD4vEX/8QAGgEAAgMBAQAAAAAAAAAAAAAAAwQBAgUABv/EADcRAAEEAAQCCAUDAwUBAAAAAAEAAgMRBBIhMUHwBRMiUWFxgcEykaGx0RRC4RVy8SMzNFLSYv/aAAwDAQACEQMRAD8A6DxnhabGp1GVqfoB6hH6LTv7AmSNL1LjK/DXJlLjc71QHKszjZk6m6BADJG0NvroB1W4ng1eJGRswww+R/ZsZMg6ZbLwdqmWYokZZNQlXi34g0GpSFatFK1UhVLVHUson0lOswJNpY2zgJ4bf7BxIWqAqm5GIPSpIJJJzi4AfCdOFPw8yWotVygJi7qIBuJABwhJY9YExgQMER4koJSoUuEAqsAWfzWYKAFub7xgMyGMEDdR3GrgtcaTsGJDWuhAsO+nj/CAcVVZqrl/UxugmfVnHaM9taaPVuE80GoUvZVEqT5bsRggsp8ssFGbSMrudWP3kpmSy06eAU+9YBh3m+TIkCSBk7bSfrABqtUdIRsaA4EeVflLCVCrBlJBHt/210zlfMUrUwyGYgHeQYzvoRyjwqqVBUIlSMI1jxOxkY+UD6+7GEA7RpWZ7XbLK6SxcU9Bm44+3JVDm/NVoJc25kLiZIEwdJPOOZ069RitO32aYJx+IZB+kH56d+bBSFR0DK7ASRKgkgLOZBJaBAPecSdA+f8AhRQheiCCsdAkyO595+XYamEtG+67o6WCMjPYceN6JRR2RgykqRkEGCNM/J/GQuP2gsDaACBK4kzaBIYzGMGBgd1nWj099MuYHbr0M+GixAqQevFdXp1QwDAggiQRsQe+gviZCqA0g61arpRvpqt4Vidyc2gsTgg+xG+lPk/iOrw+B1p3U/8AKe39Xw000PGNJ0JVKjOouNMAFjG9ueo/AaUMTmmxqvOTdHy4d2YDM3nfmlKfDoNFqbWSxLXKkEFskjqnctBxF2I30H5v4RqEAqRUtBAiEqgG0BQ8EkBUCyTcQZ3A04jXsaGJHBJsxUjDaUOUc/pcNUqcO5YIrm1zECUvIbpW3BJAE+lvbTWjhgCpDA5BBkH5EYOljxxSWmgq3MhY2kKMMQCQWP4RgzkBpg6K8gCGkpAS5hcQsYu6rdpxd3zn66s8AtzBFnYHxiccdPXiqvjCgvkF8XoegwSc7gAEXYk2tKyokGNKQq0alOmqdVU4VJMOVJW24tCn7vJ7AdpMPvN+TpxFMo2CQbWHqQkEXL8YJ+YJHfXLuHoVOFJdyokuH3VHbYA1GW6F3BHeMG6WLDqKTWBk7BaDrz9FBW4QEKKdxUkqvUKixAFNrlSSkrJ2tuG+2rfA+D+Peg5KwK0NaXCMNiDEdJgBdwRLyM6zkw+1u/l02e1kLiIU2sSR1XRl2NoIErAtmB1c6vLIWaBMYvGOhDWto+B1H3Sv4R8OrTRarKy1YYEXHEsxtPuBdEbdIMTplJ16BrwnSjnFxsrEmldM8uctJnbXO+O5SzcU6siNTFZ2BKEhVIEqpJ3z26ZQzGuhCgM4GcnG+lHxryxUS9AFD9D5CqASGOCQuQp3kGACMmSwOp1d6bwLw2QtvdVqXNW4UEo6upDVGV5AMkG/pkrM5MHcTtOsq+O6jSFRVF1oaGYkN0q6gwCLvfECe+lXmNci8sMIsFRAKEusCcXBTgkYwR0zohy+uZPmBxbOBl56haRESBBht5Wd5LhjbudVqyYaFxJcNfvz5K59l5n/AK23+x/+us0M+3Uv/jr/APVN/frNdlPh8kP9PH/8/JdoOoeJWUaWKiD1AwR8Z0qf5YXVBDwkZFmZO2cgjWVufLUENVESMEgA+0x+3Sghcs8dGzNIsK1yrmjpTtPWRtcx2+cEn6//AMJtxlGqAlRRJ7MJAPwbsfjjQmmBEzjee3569qJohY0m0eSFj3XsfBW+O8PNBNJ2gqylTEwwgWtj09gZB99UOT0Ca1pUMKRuUM2UIW0KgJgELkyBBOPfUHD+bTqFkcgRMRIOwti7MRPaJ3Or9HiEruPPplHV1tdQRNsmGY9jH0uEGc6g5gKOqh8T2tNnMK34j04rXxBzh1g0zYIOaggAgm8kWEyoUGepe5AGTQ84pUpsOpxLCCsFd2DeYVLHpY37rcScWwd8QUn8tulatK0SsEvvlgQQdu4II+MyFnh+IcXoSBLB5kUydgUgbLItDNBgeo76lgBagxBrmDRGf32NwLhmta5DYIEoRCkHqhburA6o3IBPcKxbruMHNhUArIEAkE5HfJme2kqhxBtE1SixEsy2qrgzcQ8AWqSGK/owd5mp8U8yjGla6m00ysBzdBMIGhRUBEEA1BJZtqOj7kOSIHRqk8T+HWDNWpAlWy6jdT3I9wf1fLZbBB0+0efMA3moqlTGKqkDf1kwEyAMndxMZAo805Xw9Y3XGjUbG0gke4WQf5wMe5OrMkLdHLSwnSJYBHMNuP5Sc1PUflkZGCNiNE+ZcnqUCLwCp2dcqfr2PwOq1umQQRYW6yVrhbTYTFyDxjtT4g/AVP8Aq/v/AD99N6VAQCCCDsRkfnrlbUtS8HzKrQP3blfhuPyOgPgB1CysV0WyU5ojlPdw/hOvP+V1a5VQQtPMwoLTjIaQUOCAVnftGb3K+BNKkqEliBljux7kwTn6nQPlvjZGhaw8ttrp6Pr3X9Y0xcNxa1BKMGHwM6WcHNFHZYk8M8LcjxQ54rYqZ3x7d/z1HxfBrUQowBB2kAwRsYIiQYI+WrGhnMOE4hy3l11pLbAHlBzMHqm4RkjEfhOc4oEq3fekJ8GBoqCpd5gIElmNy9mF24lTnsSwGMsyEaB8k8NCjXq1GAJNqodzGWYkwCSWJGZgKI3MnCNWkILrCNiXNdIS0ofzDnlGjN7dQjoANxnaB3n3n39tAeSeIwpYOXamagVahN/UzVJXaQosAG5+mQN8V8tbiarIbkdwqsVbC2nCLKC4Mjk3TgtGIIM/B+G66oaa00RVZ2C34Mo1mRuLlpmCPcxOjhjAzU7p1uHibFbjV67j6Jh4jxPwyiTWQ4kRLEgfBQfy0B5hxtfjrk4dCiU4zUAAckAjq6gAFJMCTJWQOwbj+S1OGKtWpsy2kfdCQXIJ6WM23OZF3diBiAegctpgUaYXYIsfkNUOVgtuq6WOPDNbJH2ieO4/yEj1/wBz1wpYtewVQLRJISOkK2cx+Fpkk5mNVeB5DUZL1JdDH3LAoICqQp6RBLGDbgW+4OulRpZ8QcwPDVlqKGKsrmoAcLEQ5E9ziYOx99XZM9xpRFjJJDlO/BB7eJ/1ar/9v/q1mhn+WvFfoD/eUNe6Plk7gmc0vcFpwnCs7GKTtkiVRjaTIBlZAOYjuJ+mz0IJyRDBWkRnMAmN8HByIOt+X+J+JpM/lkC9r26AQWYycbAkXHEe5xqV+JNRmaoZdjLZETGbR2WM/Mk5nXNBJXoc0of2gK8DfsoqCm3pcHJUiYnHbMHcLAzLKIyNEeC5q4IVmBExlhOIxnqHybOdC+P4ZVJNoDOTd2JJIMRsMtMYORGrvJ+CrcUxFOCUUZMCIwDduTg/QRtGudTVSTK6PPJVePBGOGNZxTf0qZkgBu46iLhCjPxxMa3r3NCGqCowWqr5V0GCTGIJIAgqSQY2zHwvBcQKjKaLoZILqtykdnIm1iQAMZyZB7U+O4ha7AkgXNAE5A6rVYe5AkGDBZhtnVNzus5rc77FV4AGu7m/TZEeG8SPQX0gp1C2QIInFs3KcGRB/uJUlp10LUGNJ2M2tIW4HtI9xtH0Ggb0VZqahaiAdILg2kDdSAYCwcE7QQZGqtBGNUA+YrBlBEK8kMJi9YlYO7TAG+oIG/FUfhmSdpvZP38xxRGvwbK7U7QJgCVIF1pBIJJyQ2SmwwLoMaJxHlvUVipuUMV6SW9y9+SSCuQAIU+gCNWa3OC9Rpa5S7A0z97TtW0hlAzEMDcIiT7ZnFW4g0SDTIFy/hAaJsYTdiSQcyIxOuvvSLonNAzBCW4ZyaaU6ZqUiEEwALad+7IEYSrADdSFPUwJnTgOLq1KfllLipU+WahORMlyScEXRSknCnAOrh4HqXpZlp2qKZRR6mW4zGYVryCoWACNtQ0ODiLwpUBz6TKl/XcD0sIB/knPxGrWCh0CvavMW4dYDSIvv9a1UQMXDOzsVW9lBJGLzaDN+oeI4VHdxROQCwWQUhXZSPMkKGNpa3EANOBOrKVkamWVSh7MQtyAtabbxmQmQYBBILLkiqKhvRVDBSLCpeq5Aa1aqtUYCWtAUKIZbXciVtMCxqpjlfEczP8AKoNgkHBG416dXRwgqN94TSYACWX7uFRQSGKIVW65pIfpUk2zqnX4dqZIYSY94Ge4MZH00YOtbsOIZKNN+78KGrSj5aIci5+eGbIuQ7j8Q+IO30P6tU51HUpYxrnAEUUw9jZG5HiwV07gOY06y3U2DD9Y+BHbUlGlaoEsY7sZJkzk/XXM+U81bhqgdcjZl9x/f8ddDpcwSpR8xWKqVuuABtjcEZyI20hJHk22XlcdgThnWNWnj7LfiuKCWkhjJC9KljnvABMDuewzqUar8BXd0mogRsggG4SDmDAxI/Vqnz6qbGRGVXZbgGDEEB1V8LvN6j5sNDAs0kQy3ZVrwp86u9QLApk01YxmB1EQZ3JGQIjvOCSvLEdwB+3/AL/lqnyCqDw9OFshQCpiVwCAQNjaQYxvsNtXXUTPcCPp/j/GdS7eleU9otPDReVKYYEESCIIOxHtpU4vj6nBV1o00DUnFygmCvV1gEnMSXz79o00fa0svvWwiQ0i0j3nbSV4sJ4ivQZAQguQMyFb7pusYEOCEBK9mukXDe8W9HZFwwJdlI05+qdFBjqgHvG369L3iXw8rzXDOalNTiSVZQbrbQMwRcAMkgAzq9ynxDTrU1Ym0kheojqMA9MYPqg+zAjtqn4o5mvlPTUoSyOTLDYYACyCwLEKSD0zn4Q0Oa/RRE2SOXu1St9krf6rX/3Z17rPs6//ADGt/t0/7te6fW5+qm5C94Xi2aj9m8ymFqZZmDG02yyXNNuExIA9iJGiHK/BVWuHFYqE9N1ss4MSy/oyFXM5+MHWnh7ktPiCXqVYN6gJgX5BaBPeY6QIjPsOjjSz5Mppqp0hi+ocY4tzvp/GqUqv7nFIyVqMGJJJtGT2uC2zBAO/bUHhfldThOLNJhNyTcCLWVe8QCDdA+v1LrqHiWCqahAlFYzEkCJMd8wNvYaD1jjoVmNx8zmujebB0Ulgme+ucc8CjiayqBYHkgmFlx1ifwgmRPYjcTph5p4vIpsaVObZDMzKVUyAB0tkmQR+2DCd9rN4qEgtuSDAunfBwZbIiCW2jRImkarT6LwkjC57+6q551VjiKvU1ubiSXBm4G2AVMgm1gveQg2zOLXJUEyQPQZM9KgD0gFcMDOOwwd61VgwPbJYgSYzIgvkg3yM7E7Wga0a4Eb4ORLCCpgkYBBJJgnM9hsDLYbGMoHFF6NRA/lsGtqMMZ6QpNjrszbAknDLcCDA1nBOad7SrWkXOlQFYJIBi4kiQBkKAYzE2jX4iMrETnpAGVBQgGZyt+Ru2r3B81uqoYCsVKny1UwtubUIJBBYbYNsd9Ql5InAEjY7+nPjw3RShxi1GhmW4DoAi5YBDMrZDAsSYjuQQe3vGVgiFqYWHZoBWwlkcUybtiJMBiJiDJA0JuKsQJL3S7EZkM0lR5cAXNBM7NOrJeyj6z5YuaCXVgXXAkAhRAMOcAgGDrq7khLhw05hstK3DItWVARwWksrEA1BCiFMMbiCbsGHHSbrvDxKSA4aAXIPmEU1WmWWcvcoZJhjFxZcgaJ8ZS86kPLqKxAnfqUFvS8GBKkKrxMT21T4ks7FRTJDYPpVizIW6CZteWXputNpAnZZu90iRzzsqdDh0Y9VS11CEhgxYsVuyqh6qrNLe6XtEMws15UQuJCKloIKrgCz4Wi0hQQclZSAxjMvEqaQcKLGa9hcBFzuQWvdemRUjpBCmQRuWmCpJBLkKGVgOpmVCgAOBcWCpiCwNUQVhdW21V43mJ2dqFgA68Zex1ercMH9Dgusqykt5kqJtYsJbBEOwUMIOS0CpHYyCPoRogNrdhnbK2x8u5V2TRXw9zALdRcC2pBUklYdYK5GQCVH5DVE6rtqHNsUiSRtmYWOXRv30RKXmuQIIWoA14ptMMDAyQ7QTHx1Qp0jxVXzlZlp0zZTBWBUBEVSZAe0hrQNrqStkYIulz1mpMhewso8twxDhyAoAAPULveMsogjOinA+KeG8lPLZmATAFNroQqrSCABaSJ9snYHSRY5uwXkJIXxEitbpL/D8dU4Wo9NTdVChVpQoDQyKshWJA8u5xAUW4MlNWOG8QcTU4k0KqeXZ5ZZAomormCcM+BPbHudV+Y1xxFX7xyi1CsqtU/dimCwqNDWI1jI0xHVnaQQHM0evVuphlZ6fWQRCrkEyk/iqG4SIG4zopHeNU3lvtEWa/A54+KWBwSUvNLlQaRNMBmCklDMgHsqi4QQbWYZCCd+De2qVRX83yfLWcDzEm1hKxTJpJJI6f0twSV4K6vLVUgF5cox6XSIIA6FAky8kN5YumdZw/Kq0F6SsVJFKCE81BZaxAkBLXukTJBJkrq+YAa7p58wdefTz2vkKpxC0KVWopZHamVZAEbFUpdjq2Lw5EgAdNxMTtxPJfs0Nioqq2epmhVZ5VmFsip7AFhE4PSW5B4LVVFTiFBrZUkGQV2AJBzjf5Adhq7xfhs1OHpUmqur0rSKisZJUbtO85PwxGhmUXVpN2IY11ZrrTw8xXOqSvs39J/tD/3tZrf/APzhv9Zof7tv+vXmj9Yzv+6Z6yDv+g/CkAenUV1klSHkMGAgCRKiNyf7u+uocDxq1aauhkMPy9wfiNjrkfLeGrVgQtKoxi6YBJGx2AjMgD56O8rrcZRqinTp1C5FxVgQsdy5PtgTk7AGNDlivimekYGTsBzAOb9l0jQjxNzAU6DLu9QFFXu12DA32Jz7xoRV8VcQsLV4apTLAm4KCMRgSxWc7AnUXDc2p1WDU2Ba43lulwVXb4mCAMwAfbcTYjuVjQYRzXB7tQNdONeKDUOXVKdCquwL01wpuLZIDCCQLWLE4INoyM6quhVhNwwO0AMYZhJPYxJPb5Zaq9UMhTyy61RJBAjOA9xkAgZESdsaqV+U2GYJsBsNMsWw03BS8bGSDM7z2JQe9bceK1JfufLuA58ELo8jcUvtBhqU5iCxQMVmxlgbCZzlhG8jkIJySQQCcACZWI7nZlNpyVj3lx4jlhZQiuRTb1qSWn2tDSAZzPuAYOoKwWiVRKQ2HUbQN8jcZIBzgTG+Y4FdHjCfEn0oePj5JVp0wVJBKnEJIkACTJHeRbIGZHvnT7I6kArE5EgRsTEGYgZIImMdzDA/BU6jKPLFMspIVmAv2I9M+wkmcdtWKfIKd03YgrAME73BjPVue0751NhMHGNbv9r8N0MbjQqqrikzLAAJMKhyg6YEQWGJ9CGCTiKk6uDAgWn1OeliAuIBlrGK4BztvgjW5JARQWmWhgWISVEgmZtJHyycbascNyOwSrTUkEMwBEj4CN53mf2wCgGWEN35v6DnVEuT8EKaVmgPCEbQzbm2T2wIz3z76EqVYNScLcI6dwYMqhkwSBHeRhgRgglwXMXqcPA6i7lSQpimoDMWcq3dBiSOpo0B4hkqGTI6ipki0ggMbipEEsfrf7bQ2ySk4Yy97w/v4eCkbiCSWT1uVBa9EfKEMXAABYZbqKsSrCB3yvRMXdILSbipQM9twqBQCfMIVSFwwCsQFnp8qBjTLWDzOgGAAQgM02SWZRE25JAEkyAUOlNbbkAqA1UVeqgKlGCoFs2KXChWUwbVDjfA1akpIzI6qUnF14StPmWAegFTVBYIWBaDm0sfUSbW2AWPVpiuqXLURrXK4VoFO1belQWAJgFoPS24IbVv7SkoA9HzC5powFtjtcSjAt0kYWQTezEATI159kVblaoC5KeZTukXIFyAMgkWnAG4wcDUAhdG7KbaaKrUeRq46aqsbFbYyLtrgRKggEjHb2zqGj4ZrM0Mli92Yi36Qcz9NbU3pCooJRUCXqynyrCzP1IHJgkMZHYySI2MDmBIIFUdkDlgOsgSF6jDwRjJ6hvvqS5w2TP6ydtgH5ofX5KaXDvRAFStU6mNpBKioCqiXE2yIURsTM6rcRUVZE1ABAhoYXKmQqoSzEBxM7krk4nbyFovFJjaWVjYS5lDdDMsNsYl6h3BtJJLZwzecx8pqhrKWMVSaZcsIuDWgHIQHcQuFJzqRe5Q2mRoznXxUqcM1RYVUq1GJue4MwFqgo6lCqsUap6umQP0p0Vq8gqeS1K5aiMlpV1QE2g2yUADAG3HTAG+tOXValC8MjvkAAbfijqMtiAGOQLkOSWOrfEeIkW5S9Km4tCh3PrdSQpAAx2kEzB9tLuLieyEoZH32BpzzohvK+Np0VJqIQ1Ty1dRTaxTDyCTgnDXKO7fyp1pw/iGoD5IipWa4j0lYDQX+7VZ6jMEiVXLAk6I0OBdGzS80OxNR2KEbyCFkZmBEGLTnaSNGiga5EUXgXMoAkCYPxyTqpLfNWllj1NWT493290K5YlWkAXolqtaGqspAVcwqwWJYgMZIkYOYga0fxDSSqKb+YKjqCLZddv9GF9ZBkdKSTOO2mHS34o4I1THk1XUgI7U3sNrMboAlmt3gCTMCZMQ0hx1S7HiR3aG/PIQ79609ubf7VX+7Wap/vfx3+t0/wDcv/7es0ax3/dM9Uf+w+R/8o3+5vxlM8N5QxURjKki4zsRHqG4nfpM76aeN4xaSXuYUECfixAH9fz1yvl7mrUY0pgICQZ6iVgKwggYM9JByO5EV+K4l3kF7xccVCxX1SY3JS0rtiMWjIN3QZnXadk6O66bMHb6ldhuGPjkf3/499L3i/lNKqKZ6FrGoiIx3IZhcpggsIkx/J9plC/fI060pUe5Ce5BIBWdxIDYOIB8w4g6ZOa+K/OWmgUUagYtdUghSisQVPbK+qRAknbVBE5jhSD/AE6WBzZGGx37Ujx8JqFAp1qy/Ng6n5qyx/s26A8x4g0Xp06wHnJcadQhmVg4tNrnKEhYM3ZOZ3Jzl/jWg4HmMKb7EGbZwOkxtJGTG4+ehHi3m6VHpik5JQsGgwhDAXFtpVCEJyB1HMgamPPmpwVcOZusyyg13n8opSq3KpVgy92BBBEHMiQcxtH7NV+Y8OhS6ttTBYsPZc5UDOBMAbjGoOXeFAyeaKrLUqAMLbYWcgGPUROSCJ+Whz844nhXNKva1oS2oTaHuMEriQASPeJzGpFE00orAC6onaj0KtVKtS0UjTkx0MGI2BUMQBjAnJA3OCANVajVlW7KhSYDCfc91IPSTLSJmJnc3y3ntKtgG1hAKtgyRMA7Ex7HH01dqkKCzGABmdtcTWhCIMQWGixKQ4itUgF4INwBUKZHxJHyGIkwfhcr8bVJCkmkYkDEvDhSe8AXAx8QfhojxvJUdi4uDNiViZiJEgwYxI0LfjCjwgDQwJj+DJYwCYmSewJgWyPbUijsmWvbLWQDThXIVzldalw1VSzOZUrUJCwt1sFzOPTsCdyTtrXieAUg01CLUpviQEEiADC7iCNvcDXlbhppq8MaiBRLMtzQT6mWApyTOI/PW/MadyUSKbTZbBN2BHSahm4m2fUCAfeBqOKCD2w69ToduGvy353h4CURSVbqtFywbrsS3p9zEj+7Wj8tOAq/6UEmwELAWPUDcGCCqQtxvpiSCA5rjigwBeaygXxGzELgjt1C5bz+PERopxTg8O7EqYYFJKq1MPTCkqzAiSGPv6tjGpOiFi2kdojiqHLOBpOClS6q15dWbLm1RILKR1b1AFJuUOcXFRNwxb7uw3zc1KpVALlw4uMs82vM4KkTMTnUfAr5VcCaP3bFg7BmKrBtkFukENTNy7DpBAIIk4jiiU6HpKqYAA2sFNiL7lI9f4guFAOGnVTukHaHwUflVa7hrbDTWZcg+aB7ovq6g4DSuJmZMS8PT8l1tvUMSzUqlNqhCrYsIRdFt5G0tAn0ydEqT/Cqy/dta5pMwfpGTDXX2ogtksTKgzJF7mBdrVyEZmpuSGQtImRJyDtsbp9gZ6+CkUTSHcQ1RQWZXzKrepUgvAa9SoksQCDbEhhjciKJ9jGfcjTLSoIwpoKciYWo6yFi1LQsqQGUG18jPxgr/FUwtRrTKXMAc7qYIyBsdFY7gtjAyg2zipHqOcXsfqdQ+SR+I/mdTUasakVdXT15dFWo16iGUd1J3IJz8/fU3D83rITa5zEyARgQBB9IjsIE531441A+qkArixknxNB9EX4TxbVUQ4Wp8ThvqRg/lojR8YUz6kdfyI/rGlMjWsfXVDEw8EB/R2Hf+2vLmk6f5V0P0n/L/vrNJXl/D9es1XqGoX9Jw/efmEM5bVsb4gATC5MrkqVgQ1O4bZCxBJiao5gmobiAMyNwScXDcDEyJBGvaNM1HFOmpLqoKzgZVZHTg7XREC4D2m63hTi+1NgLYkR+JbTAOREKcARBgZ00a4pzrI4tyPpzuqzvQalTZlNSoqvdZNgwyqxkdeIIjIDfCNNvgbkyOj1qgDm8qgIJVQFW6AcG49WRtBwSQEn7O6sRVlSsdJBDG49I3wPUcjAO5iS3eDOdIlR6M2rUYsgMSDsVJk5IAjP6IwcaDNeTspDGxydSerJPE886Jy4vl1KqttSmjLEQQMfL2+mue+I+Vtw1cAXOtRWIZo95YMZAkDGcENPaNdGVtLXjtzZRAMS5BImQGAWRH8plEd7o99KwPIdSyej53slDRseCG+HvE5op5dQTTXYzDoAJ6pMGRkDBifVojQ57QrcUl6hQKZVTUC+p2SBcCQJiInc/kmMzAw7rdbcR0FjJDDqQAXgVKjR3UAgagaqwy2AVYMJHSQEwIAI6mOQJukfDTRhaTa1jhIZCXbE+66H4s5Aj0mqoqLVWOoruJjqgjaZnfpjvqXkXJ0aitTzKjCooYC82gMBAEz+v3OkHhOIqksrVGaFICFnshQesoDiAiwJ7GO503+Aec3q1F7lqIcB2BJB3A2yIuOB6pAjOhPa5jKu6SM8UsMGXNdG/RWfttlQ0avSwJtbNrDsZiFMESD3mCYMZQpBltayozDqCC5T8hnHadEOO8PUa9RnqAsbQnqIgHJAj36cfD46G8vZeC4p6dRyRXVWRyAABTEWkj4kknaTJ9eKhwI03QGytLex8VDT8fdZV5RTJzTAO5ERPzH4sgHPca9bhypdgYDIFzspUyDiAB2xr3xVzOm9NadNwzkyLKlpgDqF4wDBBgkTHuVkFVdyQbi6kXoSwVmwSisHBW1vTn2Uk5IF29oWUxEZJG2fkfmjD+UFeYK5c/j+MgCSduw9tR0gi0jDuZuoEKS1NYW4FlLKtyouWUzkjtAGpxb4ZAjNDRYaa+YyWuGgDzMi5bA3TIyQ0ifmPFu1QpQYBmgwXUnoCsaYtBOFqsAkYBLSDBHEHZVkDj2T56/yrPBtNUsYLYDBGJFN3BMtTtuCuZZTJBwRF0mLinNoUuopxeoKgUm8taZAQXFqZDlzhSYM4gMd+FNCmoVmIegzllACpUuYsRbTJVsC9fxAi6ASY35jwqeYTRKk9NRmDi6GqQTB9YBG+4F4BDHqpxStU6ih/H02vN/mQZxaWWxrgIZqdsgXdDyQWWCMKSFNbkVQTRsZarCnJRgASVkwxGQ0wQQRFwJj3lfOwaaFrnhQpIF5a0C9otDMB3gE9SmAda8OKhLmmyq36YZHNjB7AwAObyG/CGVR1SueN8VBvioqZW8zTe6lVskEGRVf+FQC0wJIJAyAJLGYmrcN5yGk8+ag8xGMHp2PWvSxBwcDDDcgnQ7gSHVawAD+YwIl2vW5Llgk1JV7WDPNp6jarC2WjzpaLUqSNUigLXJCARdBYg5AIWQQRHmLiSoMkHhuEQOewhzdxzz5oMHgwcEYI1ItU9tFPFfKPKcVEXoIAMdmGM/MR+XykLTfR2uDha9LDI2eMSN4qdW/VqNzMx+esDRrI1KIBS8NOO86z6alZf161j565da1n4/q15razWalcmLwDy9LGrR94WZc7oJm349jOfaY026A8cg4IvxCKfKYr5yA4UDHmIImfSCvcR7aJcBzelWW6m6sPyI+BByD8D7aRltxzjZePxJdM8yjUH6eCq+IvD6cTTIgCoB92+xBG0kbiexkfDXKuIoQWvBWGYMCSQMnFxYknq3GB1bRrtLuAJOB8dcq8Q3GvUqNSdFqMxWVIkAQS0wDMK1syfbGjYdxIIWp0PK7MWnZW+XeNOIpqglKgIn7wEMFwDBBkw2IaTkCdefbqvGcRRDOAzmIWQopkkECdyRDe56TA2A7llOiXK1GYE2hRjIugqomCSyjHw2ne3yTihQZKvrCkBgoutW4E24um0jpGxTbbRywCy0ap4sja55Y2na8F02hy+mqBFRbQIiAfznfSxz7wYs+bRBkCCLzd2BKkg7KLgvdlX4y18PxCuqupDKwBBGxB2OpDrPbI5pteajxEkTswK49TSGpFSQUHUoknABAnAPoKm6J3zJGp1di4bIcT1AgEXXyfcEnpBkz1bSDrfn9JRxFaz0+Y4ABMSN1JHpzI+uqfD8YQt4wqsVAK9K9X3a24JGfcYu951pA2LXqy4P1bxF/wnDwJzws1Sm7szPFRSxkmZDKCSZiwfKDtI0U8ZrPDhhFyuoWWtBL9MZIE9QInuAdI/BVF7WpIJQXWkhXZyQVBPoJYzLY951a4jmNS1RVqsyMigEOWSbmwL1JZnS1DcSepjHTpd0XbzBZMuGInEjdDe3Pei3K+XeeLKTqPKKhmhjIsFu4VpOCIYqAuQSdMnBcipClbUpozE3PgEFsSRgR6RtGw76BeEuZopKSgV2YLbMCxVhIb0wsiMekHckln43jlorfUNqCATnEmATHacfXQpXOzUk8W+TPkSN4g5a1CuKaX2Op8sB2UHpi0sCciLZMR5gPbJbkXD0uKLs3U4cujAmReMshH4STsJX+rUXinnfD1BRioHscObGIxmAYx1OoW1tzA3jS9yWq1JVe9wVJBESeioWeSCGtMqpYgi73DMGMMzmdxTYzyxAO0dtfHddE5RwKUaaoFVTEGJN1pJkkgFibixJ7uffITmgSjxK9VMSbwrEzD9NZQoUwGFj+5N5ODrXww/wBpC+aWfyY8trmVjGHuIYGpD07pZFmQY3ALc05QHYOCwIYPCwLyLYDNFwgJAII3IMgxpf4XUVnCmSEOKXuO5eKbMGVEpN1moLlKJc0AVEUR1BXyTJJXZl1rwlZBa/luxstcDdbmY4BAMNA6BjqpWqCRqzw1IVqf3dhrqwNwlJKAIQQC0ArgDK3JBgqLYuJ4Qg0aoqqaTGmTUcrVWJFzdQhQ0KpKkCaisLbIJL4FXJ4LJcmjbxDspqBg4sIKFgvlNmWulFLD8TAHFsQHg2RnqijL01kMarMSpUggSAB0OAHtACghutAda8ShAXpvhMBaVhdGkyQSoWcK2FtYkEGVYecNzCx/vGp5BpMtWKbkMC5kl7yQHRVvgL8A4bU+SkjTs7IzyHiFrUn4dzfYqjJYlkqCUYswySMyCe05B0pcXwRpOVJuEm1oiQDB+RBEEdiNMvJTYy+UKihpDUqh6QAq22NTU0yQrUlBLEFVObriLXiTk3mIWRLqhKzBzgRIBMHGIwSAN4GqNdld4FM4LFdRJTvhd9PFJwOvVbUSNradNL01KxQfUjJ7aqq8at8IwcwWC4wW2n2J/D84jXWgydntcFHade62u/xcP79ZqLCH1g70888YfZq1wkeW+MZ6TAz3mPrrkKVSyorSQwYH1Zgp7qpV7jaDO/tsGPnfjJ64KBVprcMM0hwSIDMALGhptiRacHGgtKgUa6kswAzWVGcFgVJB3LW2GSINrZmSwmBhY3VZuDgfCztbngup8k5V5FMAmahy7Z37hZyFB2H1Mkk6u16CupV1DKd1YAg/MHWU6gYBhkESPkcjW+s4uJNrAe5znFx3XNPGPhwcKfNRS1Jum0mbCDdBJ3BghTupYmdgRA4wiGAEuo6ZULAU9KCQBM5I7nHw6d4m4EVuErIYzTYgnYFRIP6tcqocQwgZIEkgAGZmbsxk3HPcEkjY6MD87dV6TASmeM59xoj/ACLxY/CgI/XTgEC49ML1MDYLUwDMEZMbHRniP3RFK2pTZHIIJZllCcCAfUbyPVGM52KcseYLF3HqBERsApBBWD1fD2M6j4h73uYmTkAArBUFmBGxEtbtPUB2nUuhYTdIkuAie+y31TV4M4WlxNerWKEhLbLyCWuulyJ/EbjtHUQO6g74h8IJWQmkoSqAbYwrEg4ZfT3mY39xoB+53zBFqMhIVq4BUZyUXZZAzbeSPZR7wH+/SsrnNk0WPi5JIZ6a46VS59ynk/EWtUVJR8MCoDMFqE9C3yBaSFj4HOAACkgPTD2tYKkggQfMG5aCQgDrLAXD4a7AqgCNIPjrkjI/nU2dadQy4DGFe05CgiZ9WDNwaMnJIpsziCmMPjTI/KRVoTwVBmuBBBqLUCLBUBr2ifQ0hARFwbqMyDqWvzSsyeU1UsmQsLkqEBxE7APEzdIGTjXlOh5nmXqFUVFemWNxJqC+6IU5gYx3BiDp48NcAicMhCkFxc0gBpJPSY2gk4kwSY1eR4ZrSPPK2IB5F+H8rnzcbUpw5cqLrukAhZcG7rgCUg2kTLTmRqfgeO810WA6MRJnNzkCVJEr+CJuEUwG2Aa/+6jyIlKdaksQ0OFXEmLHaB2tK7E9QHtqPwtyNqDUWqEgtUW4BiouIYD8MOOoCBhiZkxmocC3MidbFJB1nHXRWafGDgXLrTKIARZbch681DXVYJakoNrDBVc7w4Veb0/JNTIUgmGVlPSY2Iu3HYHsRONWq1AOjIZhgQYMGCMwRsfjpRp8OfL4igKZDI71CzFnJMgh6RYyGNqNABUEkAz0hew/U7rFBbMRelfZVOG48eaKiqUPmMZZyZFQJeBcAYLsjRCw2+5Usr+H0KqQAKqZVpa26DkqDEEsZxnvMaSOFqiDTKglC96QL7ACHQSuTDFlUAXhcRBAefDvN/tFEMRaw6XG+R3+REH6n21eWxqEximZRcew5CXKXBWgqUdijkKrDoLCnALCoSMFvLLF+sqpmJt8NBLKVSBDUrAoqmBcD0rIuhSDlJhOoAiZLeI+FPmXo5VvLaQN2sIwDcIIuwTgC7aQRQq8IrPUtXqD0mV46piPNSyAOhWZCNiXFotAPB16oDXXRQtCaYaqIZ0LAoFCi6sAA5tciWZKagQSPMBi1qcOfLeLuuFysAcENJkgMVYAYtvEHMqV7zKqnFBkvWrTJpxTZDdTTNQC4KxAES6mUbrRIUFLRY4HiDStakysgIuCmTVUhpIJDGo1NYNykFgGwBE88ZhqqyAuGq28U8nIJqopiZaM7iSxzjP6z8dLd2unVVkEYyCPhrn3OuX+TUiIVhcvwHt9P6iNTC+xlK2+isVnb1Ltxsqiv31sxzIxqMHUg0dbRCy86zWR8Ne6m1XRU6VW1GRrgekC+0NKHqj8INxgs24beNTUuIDKBgM8ggEqoMSOoeoGYBB7n60+PeeIqg2E3swCHoJIYklg47KJJEkhh7HRDwfyQcTXLVFDUlTJBlXgixQSSwWVOB+gc7QRxDW5ikHStZGXHzTJ4T5qVUp5dV6PrWqtOVlssAEksC1zSJgt8RDZSqhhKmR8P8Y1ijUXF8IlVSri4EQff6EZGsx7g43VLzE0jZX5qq0M8Uc5SlRdLl811KIu5lgRJHtEn4xrlqKcD0ZUqYuJAIILdwR7SRv7aO885QeGrWXSrG8PsYIbpgYMWbYBifUdCeLQDLFlEjqIMdUkqGmbSJAjILRIAjT8LA0aL0uBiZDHbDd8VDRZZhoAkATbABncmDuoEgdVgMCNTpSNRh0yqxBBhgGtR2VWMlt2G2BjfBXw9yBuKd5YqKciTJi4AxuCc9pxHwGjPMfALhG8iqTMSjYkKQQJBjcE5Ak29QjUulaHUSiTYuKM9WXdrndKQrMXUgNKGZpuQwhQZ91G/wA5WYjLanjWqIpVVQvAJcYPcwKckhrVP8nEiRjS5UVkrBXa1gnVduCSQR3ERCn+dn3MHE8OVd2d2JAkwRG2FtMN1LcFUbXCJmdc5rX7qk0cchBcL358Quwq4IkZByPrtqh4h4UVOGqhhdClwM5KdQGD3KxHcEjS74f8X0qdMUq7BAkKjwbStqwDAIBEwIwQB8dXueeLaK02Sm4aowtEBoF4wSYgY2zuRtOkOre12y8+MLKyUADjvwSgtdrCpZi9NmqkMWYAxtcDA6Vc9PSWOcZ0w+Bufm37PVUoQA9JrYRwYuAMASHLEH8QYHPdXFIxJRnVWQswkOJhSBKmAQoLEyYUglQRqFSAABaxJVFaWGZxAIJAIRTev4d7Zy85ge2lsTQteDGT6p+8YcVT8oUmZlLspFqltmmCAy7we/ackAFV4rmdUikFKqQRBTIlcdJMiLlAJJmDHUxANWqehWgVVKgqwTOHkbCQBFSAYi4/HUVRM2VOmSWDEQGwoNQOApmQMjde470YzKKVYMO2JuW73XUuX8etamtRdmH5HuvzBxpe4moavF11SA3lWCoqyVAKFqbswgXdomMkQQdA+Cqu1Kp5dZqVSiGb9FKlM9RJUkHpu3JBCus5A174bdjWFN5YsgRnBkOrAt9RBVbxBMzjGgiPLZSIw2QvIOwuvDdRVuN82oBw4AqBC1Niqm1SA6ddR7VxcAIbIkFbzo14TSmleuAaYlrQKZJUWnAkgQYIwMZkbwAXH8coYEJalGq1RMinZKoCCADeCZFqGCIBYSNFmoAVaVRzFOpbFNpNWl5iQLipa0TTYXT3iMTojtRXeiP2LTpav844XzHKUwSwZ2d4BCB6YBSAZlrVEwWHbcMNaYU0wNggXBUkxYgYFellYBjGAQWkiFjRnlfD20xMlpJJaLj1H1ECNsQMaEcZwdjeWGcF48uq9SSxGDTuglRado3gieqFweCQDgTlQvmysEDELVWbWVlJIBiyqwUAmWXzC8Y81gOzD3hDTrVacU6heomH8xlPDLYtlssZZip61tLQytJDTaq01amgYDzmBpyYm+5Q9n8IBDoDGQDTUHGoV4weUCtytSZS1qgIpKhZRGJbyxB6IDG1gIBGig6K26Yinm0ItPUsRUlCfi1uVnuIkScdtC+Y8rasp8yy9RajLIPxuyRBKggTIDkbiWKcs4oVKasGuJUEmADmTBAxiSI7e+ZM54dYIgZycbzufzOl8xaUGOUxPDhwK5pEGDuNbqdW+fcGaVY+zZ/Yd++J+uqSnTwNi17iN4kYHjipsazWkazUrqVXguAcUalRVEKQVk0wAaZ67SGCKuJwMxKnbTz4MootOqqRAqdtsgNIa43AliZxvG4OhXDeFj5dNKYBWwF6hqNYzTdcqSCxLHJcxbggmIvcs4Orw5ao9KmGYteaZFpVSWueW3NxzAgjqMaHK8PBAK81iJhKwsB9E06zQun4koEqpe12UMFgmQROCoIbY7Ht21BzLxZSpBgs1HCs9ig7KYyY6c42nBxpTq3E1SyxBITWUqn4/s8hL9/MBGYgWteZ7dPfEGD20mLXIBFy5hwoJyXAmW/CYNwEzm7bRbnbvxBLtTrF1UhPKpkhcqbbipHVOTJEToDxtWTUAIFoqMqWCJJbBGRcTcTkGFGAARrRhbTaXoMI3q48h33TR4D5kq1alOfXBBmQSB3NxEnJAGMEbg6e51xOnRRIajUHTa6sGtE/iPWS2Ji6MnEdR0/eG/EletVSlVUAFXa60gsFwDkwASQQRMj23K+Ii1zhJY7Dl565vdr6KPm/g569arXHli4i0GbiFAGTECSoYb75jSbxNBqc0ql4KWEox9JUD0ybew2kQJgznsWlnxvyYVKQrqs1KOZmJT8YOQDAJYTiR8TqsUxsNcuwnSJaRHILbt5JHDuGLAhlg2rdAFoPls2wkXEYxDHcQNbUQrmVPVdhC4UsQFzTYiCMOssMhmjAxLwHJarUqdRad4vZOmXDDFuBBKBSwumSWOR3oVC1KoA9J0cWnyybZEFbQLM7AwAcfkzgo6Ba+djzTT9V1fw3wnlcNSWVm0MSsBSWziCRABAEGIURjQDxf4cARq1BYbaooGCC0kgBSR1bxsrOQJ3KeDeN8zhEBFrU/uyM4t2w3VtjPdToxWpBlKsAysCpB2IIgg/MGNZ2YskJ8V5kyPimJvW/muQU61rAmL0VgCelfLS4WyARErEkzEiQSNbVKxS+osG3oIXJZDd2JMdJYw3SJUEEATtxnK3ou9NCgsd1BZchVMg7BRIzeNoO0Z2C95UKWsZZW4AgdJBgHpQRKnCCQd9aFjdej6vOMw0sfdOHKuQ3nzAzoEBpqTDeZCqGdoZgQYIgEephAgaFmrVpVPLtM0iRKU2No/CyhTaYQiARGAYJJhp8JR9jogCIUgj4hjP65P10RHDAOzjdgoP/AJbo/tH9WkTKQSDqsT9W6N7myC+CWqfKjXIq1ELHCwHURDKWCmMLIJxBNq5ydDub8V/4sqY6mAsEG1llZvIBUlCjEKcZXtdp4RIJ+Jn89/7/AK6Rec8JT+11IRC5qKGIWH60Tc1VZWYepVXpxmDOrRuzOV8PN1km3A0Ed8LczlAlQw7EuoIgw/WVPUeoFmMTtsIU6J84RDRfzASoEkL6sZ6e93tGdJvPuRGg6cRMDpUICocW5popaQzjYEycY9jNxXMgp8l7yHJtDsGMhg7MWqdRsIIs7lQCVmRxjBOZpVHYcPcHsPjp5q5w1LzjfUYXUzTXzFBlrVVzbDbFzPpyoPvqlT4cqWW0hmuV1qVbgbwVAtZrXHlhjdu1hIvNSTPymq6U2ZCFNStT9QJCBqYDXAspBlCQxk9QXJ1rXpBqbFVp303gsKfmU3W7BAuMAFxkzaRV6bQRq2xpVeMriOCv8t5gadSnScyGprHUHIi5WdiBcxLoBecMWJEAHTCdKfD8G61FlajwKjlnqyUtdWRVAgNeUJyMXZOLdNSPIB9wD+Y0GQJSVtJc8a8OCiP3DR9CP+2lVDpy8X0weHLdwVz9dJSNo8Pwr1XRLi7DV3Ej3Uus15drNGWmunqsDXpE76X+H8V0UARjUAVSC5UlQUWSrOd2gT8ZHuJucJ4m4aoOishhbiJhgP5QOV32MHSBY4cF4N0L28ClrxZy80nW3zLHHlqQSVph8ERBj4FbThM4OjnhTkIpUVZxNR/vCG/CWA9yeqIkzMz9QXNuf0OKrUwjuj0iSrBVcFQULmz1KcBQTBw499OXLeM8ymrQQdiD2IwfmJEg7EEEYOjyOcGAFOTSSCENOnf7K3Og/iLw+nEU2NqmqFNjHEne1iM2kgD4fnJade6Xa4tNhIMeWODm7rkgSxCzkUypIODLGJPmwoMiZKriWPsDqfwvxnlcbTcmKbA0pMn1QAASTb95kyex31Y8WL5PGOYBVocgsQwukkpnEn5CAwycaHvR9UK5LLKlj1dA7knILGQNsydzrU0c3zXq2gYiKjxH3XXQdeEaWfDnixag8us6rUEQxMCoG9JBMdURI2JOJyAxh521luaWmivLywvicWuCB+EksFekZJo1bLiIuARYOMbAbaKcz5VT4hClRQR2PdT7g9vl30D5fzRaXH1qNQgNVYFc7m2QI+I/WNNGrPJDsyPig5kof3gG/Rc84GseX8SVKgU8BwpmQ3+kJInpRFIHxK9508HmtKwuaihRuSYiTAEbzJAiJkxpW8dALxHD1LQTBG0v0upFoLBScmJEggR7aS6lO8nDEeWUJyxyDYzMQskkDB/Q3xpnqxMA5aH6cYprZDoa+eqJceatevVqCm1jtcDYWUKWIljthVk/Ad9F/C/h37SrPVZlsa0WnqOFPUSIIIs7DK/LTP4R5eKPCUlGGZb3MQSzZJPx2H0Gp+F4Xyq7xPl1QCB2RkEEDOAykEADdH+A1R0tWGoc3SDi0xtFVoD5FUuRoeGqtwzkQxvotjr6ReIAwRAxkkBjtsdZtvc6oc35atby7hNtQNgkGACcFSCJIX56s11kdgRNpibTESB+zvtpdxB1WZK/Oc53O62rVIK/Fo/MH9oH5HQTmHhpnplKdUqLy8EsQ0ktDGZ9R+MZEGYAfjvFtTzqSOgorSrDzWYtDWyD5fTtu0knEH4l11btR0Vch8BB9eBQvlLtVR/PUStQpYQDFoUgn3JJBn5EaB+JeAai4dLjTqtDgksARbAUH0yAxvBFsGZxpoIRHJwpqxJ2kqMfW0fknw0H8W8copinIJJBORIz0yPYkESYAjONrMd20aCQumBAoHhwH+O9CvDbJVZ6bXBnpBlJIaGXBYEKFvBN2ABiR3JL8fwio6hgDQqF1rA7FnIKtJyounAIgsIHst8sSagp08O9xRvLZfLwbjIwHDT0uMMSDkAFq481PJAKg9S3kmYVWBZ9syqnGIJ9tFk0dor4poEltO/OnO6pUOFCqYqGVspq4mCRUt9BMA+ZcP1SQBo9QACiNsx8ASSB8gDA+AGgtAt1CFNQm1ybgCFZbpyTIBa0XHEdpAJcu4i5I/FThG3i4KpJBO4hgZ+OgvtKS3xQ3xk5+zEDuyg/1/s0lUxie22nHxkp8gEbB5I/8rRH1j9ekumY7f47aPD8K9R0P/xtO8qxI1mobtZoy1squ8z5ejh1oh2Wp1CCDTRkJRlw3UzldpHbaTq1XVWLUjQawTSudDUGFLIwpRKhWYG6RgKcydDuVVOHXzWYlTUVqDHZvvAOuGUeSshiFkw13qEHUvAOootTerUQuFuZJZzCgEX4k2qMWmBdBjQ7K81le9tUaHnzorHAcOUZan2kvJcIHUxUZF+8DgMWINpjqgQsAkDVHg+a1+GcVAAohV8t4QFFUlYUE2iQyiJhn79Q1MvGhVZ0NWjRUsGZmNSrWLWiPLMx6Cpf9HA99UOZ0i9NTU66gRXUeWqJKFAadQr1PDvcFzM4ktqwo7qANSCPBdF5N4lo8SoKNBJIhhBJG9s4YfFZ/r0Q4njFRSzHsTAyxgEwoGWMAmB7a4nT5eCbPOXJtAhrQQWK2sB0kMYxGJJ9gz8BxChw9WwNRLhXqElXKMAQGViAEUD0ggl2kL3E7DgbFKPwbLsE+S84zmb8RV81aJuvyYBChSFywzcqmYJUSxw0RqhSrAIQxukA3Ak3iRByemSwGWxb3GddU4emFUBAAsYjH9WNKvi7kIQfaKSgHpWosCCJwQuBNxHtJgzvN45mk5apNYbHNzCOq4BKT8NsVztLKCSxPUAhDEkE4C7dB+B10LlPi6jVphmcIYBIbAMjdD+IfAZBBEY1zpqe3UDeCXOIeCQ5Hus7H2C+8a0qNIVbyMAzOTcxB6SfZon2MZjJJIw/dP4jCNnYL+iLcx477VxyvQJDllVCNzGASQ0ARJ7xIPz6NwVB1QCpUvaMlRYJ+A3/ADOuU8HxLcPVpVpVzTMCTsoUhpxgxIJE5j2A11qlWDAMpBUiQRsQdiPppfECqA2WX0lbAxgGgHqk/wAY8gql/tPmB1T8LUx0LBkyuWGZMAHb20n8bThGNxYITBD7YIIAOQzUzk5AIzBaR2GrTDAqchgQfkcH+vXIqfpWVBItJNwlgcMB8wB7DqicRokDy4UeCZ6OlMkZY79tJ/8AA3GluG8tz10mKxdJtOVJ79yon9CO2rfiyuU4VmVgrK1O1iYgmooBkg9mPY+2uf8ACcc/D1QabqO4ZpMowWLhAmVVTkfoWnW/iTntTi0RXwmGtVSvVA3DySRcRHwke+qmE57GyG7AOdP1jdibTLwvjnzGpA0woYjzGvwmD2IECZyew+cNBOuR0qdRUIYrMsT0jAZxODAaGZpMZBGNtMPIfHdqeXWDOyYZrgWABIknAcSIuGTIwTJ1SSH/AKqmLwIoOhHpa88ZcpduIZ0VyDSBNoYiTcjTbsfLAAP87eY0Y8J+JPM/8O5DVEWblyCBPSdiGUCI7x2Oj3B1r0V4i5Q0fzhP9Wg/OuEWhWp8YogIStcADKvjzDGSVJBJzgnGNVzhwyEJIStc3qnDUcfHgtPHZnhhKtbepJhTHYYMz6iYgzbb+LSfxkMgBAaQzCPSw+7NzGSimZEESQRJAOuncXw61EZHFysCCJ3B+IP6wdc5oozNZcMMFIDjpLkjcwrMCy4BMh7ZMZvC7Sk5gZGmMtOlFXvB/EGlUW/zAjXrDjFN2aQCZ3czPxInJOn3QTifDlNlAlrl2Ym4mbbiZ3uCgGIkTqv4Zp1KT1KNVnZgquCQLM+ooZkyzEkRCnAOqSEP7QSU5ZNcjdK4LbjeF8usvTSFEy5Y9JRghXB73BgJMQoZfbRHglDrcGcXeoXZDKApUkCZFtp+IPedLXifjFqsoRxdScoyhgwUkgEkECPUFMZhjExot4YP3crNjAMCd5IH7I1Lgclq7oD1HWX6c8VQ8ZcQygIJhhEkziQSB9Qv00rDRLxBzVq1VgYtS4LExvvnvAXQ+gOoT7idHYKaF6ro+IxYcBw13Vv7F8dZrP37b2H5DWatqpufuWtdhUqOOhmuESoUhZaQDPqllwew3GBqXiOHCi3zFLRdCSSPrtK4kfGNXwxtJp0FvV4eUtB6rpZQATs2Rv7nvvU4e6ktW1RUKmswPZWXIsYZgNEjInVc1LOZiMlNOg9OaQFOZLHl1FLNM0mpkl1MkgTAM7sotJuiJmAd5t4cYyYvFtoKqqGTcOsEi5CGWRIyoxGAM5hw/wBkdGBDMhD2qNwIIEkYnY+wnTvwPHJWSVIIIyDvnBBH6vbQnvykEbJPHEtcJGatPFcy5pwL8PWtcqWa1kZVkCSekXDJHygBsCWFsXEUxRsU0yrUpDEyYcW4YMCsEoxDAjJJ/DOnLmHCUzVqI6SUmohZ2FMLC3j1eoKzGItwsxJkXU4danC1gvSEqvW3E3G1hdFxBW8iYIwpE6YbJdKgkzAc7ot4T8Y0yq8PVmnUQKgLTDGNpbIIgyDtG500V6aVqbITcjSrQfzEjb2xnfXLOERftCPdC3l6ioFJlACZkwM5mTlyfgen8srK1MFBaAzi2AIIdgwIGAbp0rMwNNtSWJYGnMN0F5t4MplGNC5HAmAxIa0EBeqSN9x3An4D+TeFEroXrFitxsWcQYk/mNo3B+ZdZ0H5JxQ8ziKOJpVSQJzbUFwMe03CfhqolflOqvHjJRE5l9x5+iUfEfhluHCkMXplgLo6lYkBQyr0kEzJiMwRq34Y8WLSSyC1JY29VOR2BAuTEgzMk7zGnWtRDqVYSGBBHuDrlfNOUNSqssgsjETtIJW3cR6Lp3i+B30eNwlblcm8PL+qYY5BZ9vyE7c18a0vLigxd3EKbSqrcMMSwHbIHeNBPCfhXzlFd3ZabehQFBdf0mkGFYYiJgnIwdKi1VtYhyFYRJYXSWB/FMkGJIGeoSNdlogBQFi2BEbRGI+mqyf6IpvFRiawjMkX7tzz5pP574N8um1SizNaJKuATA3IKgEkD37KIOADa5B4TpPQp1KhYsy3C1oAmSp23gx7fCc6agdDOQ1bQ9AmWoOygSJsJmkTH8hlH00LrXFqX/XTOhLL2N3xr/NJT5vy5uGrGepG9EyS0xIgekqVnp/RB726AUqKqoVlBcgIMIb7SwEAyJlLridx8xp58W0/Nq8NRDWu5aDAYgG2YB3wD/s/DU3H+CeHqowhlZgwumfUSYIwCASRAjDETk6O2YBoLuKabiw2NrpNz+a1+XBW/C/MFq8LSI3CKrCRIIEZj3ifz9jqXxFXVeGqlgSChFoEliR6QO5+HwOkCpVrcJxDgEqySSQcMCElyGwUAyJwpBzLGLHHczqVARXa+wEx5ago6MWDC26QaZtjeGDDMaH1PasbJd2E/wBTO06bohR5lUp8JTXzFJvKQWYPZAKLEE7EwCWlLTcZwuUx5RGZwHXKwwBBDSvVJYKCIuBQjJiS3FVPK4R7fMcq49ZqBurzTgs11oUTMD0kknsOe8LlmbBaJAPS5uOBBDXNNwJuIJEjJmgC03hwQCBx35pdQRwwDDYiR8jkapcVzGmrvdcLKdzG1rbbiIBjqMjtMT8dAfDXGW2UyzWCSMi3v09ECAzkQwyUkTvpm4iirgBhIM47GQQR8QQdKObkNFY8kXVPooM/KCQFqzUIb1yAzXFQLwiqGADOY/DaIOdWaFGsOFZcJVIewQotkkqptlSQIFw3331Jy9h10LWijYAWyGVhKwZJMW2mcys99X51znnZVfIbpcsJNxn5/mNbd9GOY8jd+MKqpCsZmJAX9Ixjtgb7DRKp4JSRFRgO8gE/TTfWNG5XsD0lAxrcztxff9kp/lrNO/8AknQ9j+es1HXtS39bw/cfp+VrzL11P6Gl/b1Q5n/Cf+jf/iUNZrNDbw57ljt3b6Kj45/jCfMf2dReHP43Q/8AU/8ALrNZrnf7Y8vYrRf/AMJvl7FM1H+BqfzuJ/tVNIHC/wAQX+ir/wDEGs1mrw+/5SOF3d6e6M+Bf4+f5rf2m0a/cz/iI/pH/Zr3Wa7E8fT3VMT8LvT7lNelrk/+ceL+S/2KWs1mlo9neXuEjF+7yKY9cy55/H+I+Y/sprNZq+H3Pkn+iv8Af9PwgdT+MVfr/wDl12Hl38FT/mJ/ZGs1mjYv4Wqcf8I8yrOlrhf86Vv6NP7A1ms0ozY+SUwn7/7SpOP/AI/R+n9ippi1ms1zvhapxW0f9vuUleLf47R/mj+t9S88/hOF/nn/AIWs1mmm/CPJMt+KLy/KOv6B/j/RvpGp/wANx39DX/s1NZrNVj4oEO71ty/v9f8Al0Z4b/ONH+gf9ms1mrSex+y18Z+7+0pmHrb5L/zal1ms0mV5o7rU/wCPy1qdZrNSqrzWazWahQ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1076" name="AutoShape 4" descr="data:image/jpeg;base64,/9j/4AAQSkZJRgABAQAAAQABAAD/2wCEAAkGBhQSERUUExQVFRUVGBsXGBgYFxwaGRofGBsfIRwZGhwaHCcfGyAlHRgcIDAgIycpLCwsFx8xNTAqNSYrLCkBCQoKDgwOGg8PGjAkHyQsLC01KisqLCwvLC8sLC8qLDQsLCwsLCwvLCwvLCwsLCwsLDQsLCwsLC8sKSwsLCwsLP/AABEIAOEA4QMBIgACEQEDEQH/xAAbAAACAgMBAAAAAAAAAAAAAAAFBgMEAAIHAf/EAE4QAAIBAwIEBAMEAwsKBAcBAAECEQMSIQAxBAUiQQYTMlFhcYEUI0KRUqHBBxUzNGJyc7Gy0fAWNUNUkpOzwtLhJIKE01NVlKPD4vEX/8QAGgEAAgMBAQAAAAAAAAAAAAAAAwQBAgUABv/EADcRAAEEAAQCCAUDAwUBAAAAAAEAAgMRBBIhMUHwBRMiUWFxgcEykaGx0RRC4RVy8SMzNFLSYv/aAAwDAQACEQMRAD8A6DxnhabGp1GVqfoB6hH6LTv7AmSNL1LjK/DXJlLjc71QHKszjZk6m6BADJG0NvroB1W4ng1eJGRswww+R/ZsZMg6ZbLwdqmWYokZZNQlXi34g0GpSFatFK1UhVLVHUson0lOswJNpY2zgJ4bf7BxIWqAqm5GIPSpIJJJzi4AfCdOFPw8yWotVygJi7qIBuJABwhJY9YExgQMER4koJSoUuEAqsAWfzWYKAFub7xgMyGMEDdR3GrgtcaTsGJDWuhAsO+nj/CAcVVZqrl/UxugmfVnHaM9taaPVuE80GoUvZVEqT5bsRggsp8ssFGbSMrudWP3kpmSy06eAU+9YBh3m+TIkCSBk7bSfrABqtUdIRsaA4EeVflLCVCrBlJBHt/210zlfMUrUwyGYgHeQYzvoRyjwqqVBUIlSMI1jxOxkY+UD6+7GEA7RpWZ7XbLK6SxcU9Bm44+3JVDm/NVoJc25kLiZIEwdJPOOZ069RitO32aYJx+IZB+kH56d+bBSFR0DK7ASRKgkgLOZBJaBAPecSdA+f8AhRQheiCCsdAkyO595+XYamEtG+67o6WCMjPYceN6JRR2RgykqRkEGCNM/J/GQuP2gsDaACBK4kzaBIYzGMGBgd1nWj099MuYHbr0M+GixAqQevFdXp1QwDAggiQRsQe+gviZCqA0g61arpRvpqt4Vidyc2gsTgg+xG+lPk/iOrw+B1p3U/8AKe39Xw000PGNJ0JVKjOouNMAFjG9ueo/AaUMTmmxqvOTdHy4d2YDM3nfmlKfDoNFqbWSxLXKkEFskjqnctBxF2I30H5v4RqEAqRUtBAiEqgG0BQ8EkBUCyTcQZ3A04jXsaGJHBJsxUjDaUOUc/pcNUqcO5YIrm1zECUvIbpW3BJAE+lvbTWjhgCpDA5BBkH5EYOljxxSWmgq3MhY2kKMMQCQWP4RgzkBpg6K8gCGkpAS5hcQsYu6rdpxd3zn66s8AtzBFnYHxiccdPXiqvjCgvkF8XoegwSc7gAEXYk2tKyokGNKQq0alOmqdVU4VJMOVJW24tCn7vJ7AdpMPvN+TpxFMo2CQbWHqQkEXL8YJ+YJHfXLuHoVOFJdyokuH3VHbYA1GW6F3BHeMG6WLDqKTWBk7BaDrz9FBW4QEKKdxUkqvUKixAFNrlSSkrJ2tuG+2rfA+D+Peg5KwK0NaXCMNiDEdJgBdwRLyM6zkw+1u/l02e1kLiIU2sSR1XRl2NoIErAtmB1c6vLIWaBMYvGOhDWto+B1H3Sv4R8OrTRarKy1YYEXHEsxtPuBdEbdIMTplJ16BrwnSjnFxsrEmldM8uctJnbXO+O5SzcU6siNTFZ2BKEhVIEqpJ3z26ZQzGuhCgM4GcnG+lHxryxUS9AFD9D5CqASGOCQuQp3kGACMmSwOp1d6bwLw2QtvdVqXNW4UEo6upDVGV5AMkG/pkrM5MHcTtOsq+O6jSFRVF1oaGYkN0q6gwCLvfECe+lXmNci8sMIsFRAKEusCcXBTgkYwR0zohy+uZPmBxbOBl56haRESBBht5Wd5LhjbudVqyYaFxJcNfvz5K59l5n/AK23+x/+us0M+3Uv/jr/APVN/frNdlPh8kP9PH/8/JdoOoeJWUaWKiD1AwR8Z0qf5YXVBDwkZFmZO2cgjWVufLUENVESMEgA+0x+3Sghcs8dGzNIsK1yrmjpTtPWRtcx2+cEn6//AMJtxlGqAlRRJ7MJAPwbsfjjQmmBEzjee3569qJohY0m0eSFj3XsfBW+O8PNBNJ2gqylTEwwgWtj09gZB99UOT0Ca1pUMKRuUM2UIW0KgJgELkyBBOPfUHD+bTqFkcgRMRIOwti7MRPaJ3Or9HiEruPPplHV1tdQRNsmGY9jH0uEGc6g5gKOqh8T2tNnMK34j04rXxBzh1g0zYIOaggAgm8kWEyoUGepe5AGTQ84pUpsOpxLCCsFd2DeYVLHpY37rcScWwd8QUn8tulatK0SsEvvlgQQdu4II+MyFnh+IcXoSBLB5kUydgUgbLItDNBgeo76lgBagxBrmDRGf32NwLhmta5DYIEoRCkHqhburA6o3IBPcKxbruMHNhUArIEAkE5HfJme2kqhxBtE1SixEsy2qrgzcQ8AWqSGK/owd5mp8U8yjGla6m00ysBzdBMIGhRUBEEA1BJZtqOj7kOSIHRqk8T+HWDNWpAlWy6jdT3I9wf1fLZbBB0+0efMA3moqlTGKqkDf1kwEyAMndxMZAo805Xw9Y3XGjUbG0gke4WQf5wMe5OrMkLdHLSwnSJYBHMNuP5Sc1PUflkZGCNiNE+ZcnqUCLwCp2dcqfr2PwOq1umQQRYW6yVrhbTYTFyDxjtT4g/AVP8Aq/v/AD99N6VAQCCCDsRkfnrlbUtS8HzKrQP3blfhuPyOgPgB1CysV0WyU5ojlPdw/hOvP+V1a5VQQtPMwoLTjIaQUOCAVnftGb3K+BNKkqEliBljux7kwTn6nQPlvjZGhaw8ttrp6Pr3X9Y0xcNxa1BKMGHwM6WcHNFHZYk8M8LcjxQ54rYqZ3x7d/z1HxfBrUQowBB2kAwRsYIiQYI+WrGhnMOE4hy3l11pLbAHlBzMHqm4RkjEfhOc4oEq3fekJ8GBoqCpd5gIElmNy9mF24lTnsSwGMsyEaB8k8NCjXq1GAJNqodzGWYkwCSWJGZgKI3MnCNWkILrCNiXNdIS0ofzDnlGjN7dQjoANxnaB3n3n39tAeSeIwpYOXamagVahN/UzVJXaQosAG5+mQN8V8tbiarIbkdwqsVbC2nCLKC4Mjk3TgtGIIM/B+G66oaa00RVZ2C34Mo1mRuLlpmCPcxOjhjAzU7p1uHibFbjV67j6Jh4jxPwyiTWQ4kRLEgfBQfy0B5hxtfjrk4dCiU4zUAAckAjq6gAFJMCTJWQOwbj+S1OGKtWpsy2kfdCQXIJ6WM23OZF3diBiAegctpgUaYXYIsfkNUOVgtuq6WOPDNbJH2ieO4/yEj1/wBz1wpYtewVQLRJISOkK2cx+Fpkk5mNVeB5DUZL1JdDH3LAoICqQp6RBLGDbgW+4OulRpZ8QcwPDVlqKGKsrmoAcLEQ5E9ziYOx99XZM9xpRFjJJDlO/BB7eJ/1ar/9v/q1mhn+WvFfoD/eUNe6Plk7gmc0vcFpwnCs7GKTtkiVRjaTIBlZAOYjuJ+mz0IJyRDBWkRnMAmN8HByIOt+X+J+JpM/lkC9r26AQWYycbAkXHEe5xqV+JNRmaoZdjLZETGbR2WM/Mk5nXNBJXoc0of2gK8DfsoqCm3pcHJUiYnHbMHcLAzLKIyNEeC5q4IVmBExlhOIxnqHybOdC+P4ZVJNoDOTd2JJIMRsMtMYORGrvJ+CrcUxFOCUUZMCIwDduTg/QRtGudTVSTK6PPJVePBGOGNZxTf0qZkgBu46iLhCjPxxMa3r3NCGqCowWqr5V0GCTGIJIAgqSQY2zHwvBcQKjKaLoZILqtykdnIm1iQAMZyZB7U+O4ha7AkgXNAE5A6rVYe5AkGDBZhtnVNzus5rc77FV4AGu7m/TZEeG8SPQX0gp1C2QIInFs3KcGRB/uJUlp10LUGNJ2M2tIW4HtI9xtH0Ggb0VZqahaiAdILg2kDdSAYCwcE7QQZGqtBGNUA+YrBlBEK8kMJi9YlYO7TAG+oIG/FUfhmSdpvZP38xxRGvwbK7U7QJgCVIF1pBIJJyQ2SmwwLoMaJxHlvUVipuUMV6SW9y9+SSCuQAIU+gCNWa3OC9Rpa5S7A0z97TtW0hlAzEMDcIiT7ZnFW4g0SDTIFy/hAaJsYTdiSQcyIxOuvvSLonNAzBCW4ZyaaU6ZqUiEEwALad+7IEYSrADdSFPUwJnTgOLq1KfllLipU+WahORMlyScEXRSknCnAOrh4HqXpZlp2qKZRR6mW4zGYVryCoWACNtQ0ODiLwpUBz6TKl/XcD0sIB/knPxGrWCh0CvavMW4dYDSIvv9a1UQMXDOzsVW9lBJGLzaDN+oeI4VHdxROQCwWQUhXZSPMkKGNpa3EANOBOrKVkamWVSh7MQtyAtabbxmQmQYBBILLkiqKhvRVDBSLCpeq5Aa1aqtUYCWtAUKIZbXciVtMCxqpjlfEczP8AKoNgkHBG416dXRwgqN94TSYACWX7uFRQSGKIVW65pIfpUk2zqnX4dqZIYSY94Ge4MZH00YOtbsOIZKNN+78KGrSj5aIci5+eGbIuQ7j8Q+IO30P6tU51HUpYxrnAEUUw9jZG5HiwV07gOY06y3U2DD9Y+BHbUlGlaoEsY7sZJkzk/XXM+U81bhqgdcjZl9x/f8ddDpcwSpR8xWKqVuuABtjcEZyI20hJHk22XlcdgThnWNWnj7LfiuKCWkhjJC9KljnvABMDuewzqUar8BXd0mogRsggG4SDmDAxI/Vqnz6qbGRGVXZbgGDEEB1V8LvN6j5sNDAs0kQy3ZVrwp86u9QLApk01YxmB1EQZ3JGQIjvOCSvLEdwB+3/AL/lqnyCqDw9OFshQCpiVwCAQNjaQYxvsNtXXUTPcCPp/j/GdS7eleU9otPDReVKYYEESCIIOxHtpU4vj6nBV1o00DUnFygmCvV1gEnMSXz79o00fa0svvWwiQ0i0j3nbSV4sJ4ivQZAQguQMyFb7pusYEOCEBK9mukXDe8W9HZFwwJdlI05+qdFBjqgHvG369L3iXw8rzXDOalNTiSVZQbrbQMwRcAMkgAzq9ynxDTrU1Ym0kheojqMA9MYPqg+zAjtqn4o5mvlPTUoSyOTLDYYACyCwLEKSD0zn4Q0Oa/RRE2SOXu1St9krf6rX/3Z17rPs6//ADGt/t0/7te6fW5+qm5C94Xi2aj9m8ymFqZZmDG02yyXNNuExIA9iJGiHK/BVWuHFYqE9N1ss4MSy/oyFXM5+MHWnh7ktPiCXqVYN6gJgX5BaBPeY6QIjPsOjjSz5Mppqp0hi+ocY4tzvp/GqUqv7nFIyVqMGJJJtGT2uC2zBAO/bUHhfldThOLNJhNyTcCLWVe8QCDdA+v1LrqHiWCqahAlFYzEkCJMd8wNvYaD1jjoVmNx8zmujebB0Ulgme+ucc8CjiayqBYHkgmFlx1ifwgmRPYjcTph5p4vIpsaVObZDMzKVUyAB0tkmQR+2DCd9rN4qEgtuSDAunfBwZbIiCW2jRImkarT6LwkjC57+6q551VjiKvU1ubiSXBm4G2AVMgm1gveQg2zOLXJUEyQPQZM9KgD0gFcMDOOwwd61VgwPbJYgSYzIgvkg3yM7E7Wga0a4Eb4ORLCCpgkYBBJJgnM9hsDLYbGMoHFF6NRA/lsGtqMMZ6QpNjrszbAknDLcCDA1nBOad7SrWkXOlQFYJIBi4kiQBkKAYzE2jX4iMrETnpAGVBQgGZyt+Ru2r3B81uqoYCsVKny1UwtubUIJBBYbYNsd9Ql5InAEjY7+nPjw3RShxi1GhmW4DoAi5YBDMrZDAsSYjuQQe3vGVgiFqYWHZoBWwlkcUybtiJMBiJiDJA0JuKsQJL3S7EZkM0lR5cAXNBM7NOrJeyj6z5YuaCXVgXXAkAhRAMOcAgGDrq7khLhw05hstK3DItWVARwWksrEA1BCiFMMbiCbsGHHSbrvDxKSA4aAXIPmEU1WmWWcvcoZJhjFxZcgaJ8ZS86kPLqKxAnfqUFvS8GBKkKrxMT21T4ks7FRTJDYPpVizIW6CZteWXputNpAnZZu90iRzzsqdDh0Y9VS11CEhgxYsVuyqh6qrNLe6XtEMws15UQuJCKloIKrgCz4Wi0hQQclZSAxjMvEqaQcKLGa9hcBFzuQWvdemRUjpBCmQRuWmCpJBLkKGVgOpmVCgAOBcWCpiCwNUQVhdW21V43mJ2dqFgA68Zex1ercMH9Dgusqykt5kqJtYsJbBEOwUMIOS0CpHYyCPoRogNrdhnbK2x8u5V2TRXw9zALdRcC2pBUklYdYK5GQCVH5DVE6rtqHNsUiSRtmYWOXRv30RKXmuQIIWoA14ptMMDAyQ7QTHx1Qp0jxVXzlZlp0zZTBWBUBEVSZAe0hrQNrqStkYIulz1mpMhewso8twxDhyAoAAPULveMsogjOinA+KeG8lPLZmATAFNroQqrSCABaSJ9snYHSRY5uwXkJIXxEitbpL/D8dU4Wo9NTdVChVpQoDQyKshWJA8u5xAUW4MlNWOG8QcTU4k0KqeXZ5ZZAomormCcM+BPbHudV+Y1xxFX7xyi1CsqtU/dimCwqNDWI1jI0xHVnaQQHM0evVuphlZ6fWQRCrkEyk/iqG4SIG4zopHeNU3lvtEWa/A54+KWBwSUvNLlQaRNMBmCklDMgHsqi4QQbWYZCCd+De2qVRX83yfLWcDzEm1hKxTJpJJI6f0twSV4K6vLVUgF5cox6XSIIA6FAky8kN5YumdZw/Kq0F6SsVJFKCE81BZaxAkBLXukTJBJkrq+YAa7p58wdefTz2vkKpxC0KVWopZHamVZAEbFUpdjq2Lw5EgAdNxMTtxPJfs0Nioqq2epmhVZ5VmFsip7AFhE4PSW5B4LVVFTiFBrZUkGQV2AJBzjf5Adhq7xfhs1OHpUmqur0rSKisZJUbtO85PwxGhmUXVpN2IY11ZrrTw8xXOqSvs39J/tD/3tZrf/APzhv9Zof7tv+vXmj9Yzv+6Z6yDv+g/CkAenUV1klSHkMGAgCRKiNyf7u+uocDxq1aauhkMPy9wfiNjrkfLeGrVgQtKoxi6YBJGx2AjMgD56O8rrcZRqinTp1C5FxVgQsdy5PtgTk7AGNDlivimekYGTsBzAOb9l0jQjxNzAU6DLu9QFFXu12DA32Jz7xoRV8VcQsLV4apTLAm4KCMRgSxWc7AnUXDc2p1WDU2Ba43lulwVXb4mCAMwAfbcTYjuVjQYRzXB7tQNdONeKDUOXVKdCquwL01wpuLZIDCCQLWLE4INoyM6quhVhNwwO0AMYZhJPYxJPb5Zaq9UMhTyy61RJBAjOA9xkAgZESdsaqV+U2GYJsBsNMsWw03BS8bGSDM7z2JQe9bceK1JfufLuA58ELo8jcUvtBhqU5iCxQMVmxlgbCZzlhG8jkIJySQQCcACZWI7nZlNpyVj3lx4jlhZQiuRTb1qSWn2tDSAZzPuAYOoKwWiVRKQ2HUbQN8jcZIBzgTG+Y4FdHjCfEn0oePj5JVp0wVJBKnEJIkACTJHeRbIGZHvnT7I6kArE5EgRsTEGYgZIImMdzDA/BU6jKPLFMspIVmAv2I9M+wkmcdtWKfIKd03YgrAME73BjPVue0751NhMHGNbv9r8N0MbjQqqrikzLAAJMKhyg6YEQWGJ9CGCTiKk6uDAgWn1OeliAuIBlrGK4BztvgjW5JARQWmWhgWISVEgmZtJHyycbascNyOwSrTUkEMwBEj4CN53mf2wCgGWEN35v6DnVEuT8EKaVmgPCEbQzbm2T2wIz3z76EqVYNScLcI6dwYMqhkwSBHeRhgRgglwXMXqcPA6i7lSQpimoDMWcq3dBiSOpo0B4hkqGTI6ipki0ggMbipEEsfrf7bQ2ySk4Yy97w/v4eCkbiCSWT1uVBa9EfKEMXAABYZbqKsSrCB3yvRMXdILSbipQM9twqBQCfMIVSFwwCsQFnp8qBjTLWDzOgGAAQgM02SWZRE25JAEkyAUOlNbbkAqA1UVeqgKlGCoFs2KXChWUwbVDjfA1akpIzI6qUnF14StPmWAegFTVBYIWBaDm0sfUSbW2AWPVpiuqXLURrXK4VoFO1belQWAJgFoPS24IbVv7SkoA9HzC5powFtjtcSjAt0kYWQTezEATI159kVblaoC5KeZTukXIFyAMgkWnAG4wcDUAhdG7KbaaKrUeRq46aqsbFbYyLtrgRKggEjHb2zqGj4ZrM0Mli92Yi36Qcz9NbU3pCooJRUCXqynyrCzP1IHJgkMZHYySI2MDmBIIFUdkDlgOsgSF6jDwRjJ6hvvqS5w2TP6ydtgH5ofX5KaXDvRAFStU6mNpBKioCqiXE2yIURsTM6rcRUVZE1ABAhoYXKmQqoSzEBxM7krk4nbyFovFJjaWVjYS5lDdDMsNsYl6h3BtJJLZwzecx8pqhrKWMVSaZcsIuDWgHIQHcQuFJzqRe5Q2mRoznXxUqcM1RYVUq1GJue4MwFqgo6lCqsUap6umQP0p0Vq8gqeS1K5aiMlpV1QE2g2yUADAG3HTAG+tOXValC8MjvkAAbfijqMtiAGOQLkOSWOrfEeIkW5S9Km4tCh3PrdSQpAAx2kEzB9tLuLieyEoZH32BpzzohvK+Np0VJqIQ1Ty1dRTaxTDyCTgnDXKO7fyp1pw/iGoD5IipWa4j0lYDQX+7VZ6jMEiVXLAk6I0OBdGzS80OxNR2KEbyCFkZmBEGLTnaSNGiga5EUXgXMoAkCYPxyTqpLfNWllj1NWT493290K5YlWkAXolqtaGqspAVcwqwWJYgMZIkYOYga0fxDSSqKb+YKjqCLZddv9GF9ZBkdKSTOO2mHS34o4I1THk1XUgI7U3sNrMboAlmt3gCTMCZMQ0hx1S7HiR3aG/PIQ79609ubf7VX+7Wap/vfx3+t0/wDcv/7es0ax3/dM9Uf+w+R/8o3+5vxlM8N5QxURjKki4zsRHqG4nfpM76aeN4xaSXuYUECfixAH9fz1yvl7mrUY0pgICQZ6iVgKwggYM9JByO5EV+K4l3kF7xccVCxX1SY3JS0rtiMWjIN3QZnXadk6O66bMHb6ldhuGPjkf3/499L3i/lNKqKZ6FrGoiIx3IZhcpggsIkx/J9plC/fI060pUe5Ce5BIBWdxIDYOIB8w4g6ZOa+K/OWmgUUagYtdUghSisQVPbK+qRAknbVBE5jhSD/AE6WBzZGGx37Ujx8JqFAp1qy/Ng6n5qyx/s26A8x4g0Xp06wHnJcadQhmVg4tNrnKEhYM3ZOZ3Jzl/jWg4HmMKb7EGbZwOkxtJGTG4+ehHi3m6VHpik5JQsGgwhDAXFtpVCEJyB1HMgamPPmpwVcOZusyyg13n8opSq3KpVgy92BBBEHMiQcxtH7NV+Y8OhS6ttTBYsPZc5UDOBMAbjGoOXeFAyeaKrLUqAMLbYWcgGPUROSCJ+Whz844nhXNKva1oS2oTaHuMEriQASPeJzGpFE00orAC6onaj0KtVKtS0UjTkx0MGI2BUMQBjAnJA3OCANVajVlW7KhSYDCfc91IPSTLSJmJnc3y3ntKtgG1hAKtgyRMA7Ex7HH01dqkKCzGABmdtcTWhCIMQWGixKQ4itUgF4INwBUKZHxJHyGIkwfhcr8bVJCkmkYkDEvDhSe8AXAx8QfhojxvJUdi4uDNiViZiJEgwYxI0LfjCjwgDQwJj+DJYwCYmSewJgWyPbUijsmWvbLWQDThXIVzldalw1VSzOZUrUJCwt1sFzOPTsCdyTtrXieAUg01CLUpviQEEiADC7iCNvcDXlbhppq8MaiBRLMtzQT6mWApyTOI/PW/MadyUSKbTZbBN2BHSahm4m2fUCAfeBqOKCD2w69ToduGvy353h4CURSVbqtFywbrsS3p9zEj+7Wj8tOAq/6UEmwELAWPUDcGCCqQtxvpiSCA5rjigwBeaygXxGzELgjt1C5bz+PERopxTg8O7EqYYFJKq1MPTCkqzAiSGPv6tjGpOiFi2kdojiqHLOBpOClS6q15dWbLm1RILKR1b1AFJuUOcXFRNwxb7uw3zc1KpVALlw4uMs82vM4KkTMTnUfAr5VcCaP3bFg7BmKrBtkFukENTNy7DpBAIIk4jiiU6HpKqYAA2sFNiL7lI9f4guFAOGnVTukHaHwUflVa7hrbDTWZcg+aB7ovq6g4DSuJmZMS8PT8l1tvUMSzUqlNqhCrYsIRdFt5G0tAn0ydEqT/Cqy/dta5pMwfpGTDXX2ogtksTKgzJF7mBdrVyEZmpuSGQtImRJyDtsbp9gZ6+CkUTSHcQ1RQWZXzKrepUgvAa9SoksQCDbEhhjciKJ9jGfcjTLSoIwpoKciYWo6yFi1LQsqQGUG18jPxgr/FUwtRrTKXMAc7qYIyBsdFY7gtjAyg2zipHqOcXsfqdQ+SR+I/mdTUasakVdXT15dFWo16iGUd1J3IJz8/fU3D83rITa5zEyARgQBB9IjsIE531441A+qkArixknxNB9EX4TxbVUQ4Wp8ThvqRg/lojR8YUz6kdfyI/rGlMjWsfXVDEw8EB/R2Hf+2vLmk6f5V0P0n/L/vrNJXl/D9es1XqGoX9Jw/efmEM5bVsb4gATC5MrkqVgQ1O4bZCxBJiao5gmobiAMyNwScXDcDEyJBGvaNM1HFOmpLqoKzgZVZHTg7XREC4D2m63hTi+1NgLYkR+JbTAOREKcARBgZ00a4pzrI4tyPpzuqzvQalTZlNSoqvdZNgwyqxkdeIIjIDfCNNvgbkyOj1qgDm8qgIJVQFW6AcG49WRtBwSQEn7O6sRVlSsdJBDG49I3wPUcjAO5iS3eDOdIlR6M2rUYsgMSDsVJk5IAjP6IwcaDNeTspDGxydSerJPE886Jy4vl1KqttSmjLEQQMfL2+mue+I+Vtw1cAXOtRWIZo95YMZAkDGcENPaNdGVtLXjtzZRAMS5BImQGAWRH8plEd7o99KwPIdSyej53slDRseCG+HvE5op5dQTTXYzDoAJ6pMGRkDBifVojQ57QrcUl6hQKZVTUC+p2SBcCQJiInc/kmMzAw7rdbcR0FjJDDqQAXgVKjR3UAgagaqwy2AVYMJHSQEwIAI6mOQJukfDTRhaTa1jhIZCXbE+66H4s5Aj0mqoqLVWOoruJjqgjaZnfpjvqXkXJ0aitTzKjCooYC82gMBAEz+v3OkHhOIqksrVGaFICFnshQesoDiAiwJ7GO503+Aec3q1F7lqIcB2BJB3A2yIuOB6pAjOhPa5jKu6SM8UsMGXNdG/RWfttlQ0avSwJtbNrDsZiFMESD3mCYMZQpBltayozDqCC5T8hnHadEOO8PUa9RnqAsbQnqIgHJAj36cfD46G8vZeC4p6dRyRXVWRyAABTEWkj4kknaTJ9eKhwI03QGytLex8VDT8fdZV5RTJzTAO5ERPzH4sgHPca9bhypdgYDIFzspUyDiAB2xr3xVzOm9NadNwzkyLKlpgDqF4wDBBgkTHuVkFVdyQbi6kXoSwVmwSisHBW1vTn2Uk5IF29oWUxEZJG2fkfmjD+UFeYK5c/j+MgCSduw9tR0gi0jDuZuoEKS1NYW4FlLKtyouWUzkjtAGpxb4ZAjNDRYaa+YyWuGgDzMi5bA3TIyQ0ifmPFu1QpQYBmgwXUnoCsaYtBOFqsAkYBLSDBHEHZVkDj2T56/yrPBtNUsYLYDBGJFN3BMtTtuCuZZTJBwRF0mLinNoUuopxeoKgUm8taZAQXFqZDlzhSYM4gMd+FNCmoVmIegzllACpUuYsRbTJVsC9fxAi6ASY35jwqeYTRKk9NRmDi6GqQTB9YBG+4F4BDHqpxStU6ih/H02vN/mQZxaWWxrgIZqdsgXdDyQWWCMKSFNbkVQTRsZarCnJRgASVkwxGQ0wQQRFwJj3lfOwaaFrnhQpIF5a0C9otDMB3gE9SmAda8OKhLmmyq36YZHNjB7AwAObyG/CGVR1SueN8VBvioqZW8zTe6lVskEGRVf+FQC0wJIJAyAJLGYmrcN5yGk8+ag8xGMHp2PWvSxBwcDDDcgnQ7gSHVawAD+YwIl2vW5Llgk1JV7WDPNp6jarC2WjzpaLUqSNUigLXJCARdBYg5AIWQQRHmLiSoMkHhuEQOewhzdxzz5oMHgwcEYI1ItU9tFPFfKPKcVEXoIAMdmGM/MR+XykLTfR2uDha9LDI2eMSN4qdW/VqNzMx+esDRrI1KIBS8NOO86z6alZf161j565da1n4/q15razWalcmLwDy9LGrR94WZc7oJm349jOfaY026A8cg4IvxCKfKYr5yA4UDHmIImfSCvcR7aJcBzelWW6m6sPyI+BByD8D7aRltxzjZePxJdM8yjUH6eCq+IvD6cTTIgCoB92+xBG0kbiexkfDXKuIoQWvBWGYMCSQMnFxYknq3GB1bRrtLuAJOB8dcq8Q3GvUqNSdFqMxWVIkAQS0wDMK1syfbGjYdxIIWp0PK7MWnZW+XeNOIpqglKgIn7wEMFwDBBkw2IaTkCdefbqvGcRRDOAzmIWQopkkECdyRDe56TA2A7llOiXK1GYE2hRjIugqomCSyjHw2ne3yTihQZKvrCkBgoutW4E24um0jpGxTbbRywCy0ap4sja55Y2na8F02hy+mqBFRbQIiAfznfSxz7wYs+bRBkCCLzd2BKkg7KLgvdlX4y18PxCuqupDKwBBGxB2OpDrPbI5pteajxEkTswK49TSGpFSQUHUoknABAnAPoKm6J3zJGp1di4bIcT1AgEXXyfcEnpBkz1bSDrfn9JRxFaz0+Y4ABMSN1JHpzI+uqfD8YQt4wqsVAK9K9X3a24JGfcYu951pA2LXqy4P1bxF/wnDwJzws1Sm7szPFRSxkmZDKCSZiwfKDtI0U8ZrPDhhFyuoWWtBL9MZIE9QInuAdI/BVF7WpIJQXWkhXZyQVBPoJYzLY951a4jmNS1RVqsyMigEOWSbmwL1JZnS1DcSepjHTpd0XbzBZMuGInEjdDe3Pei3K+XeeLKTqPKKhmhjIsFu4VpOCIYqAuQSdMnBcipClbUpozE3PgEFsSRgR6RtGw76BeEuZopKSgV2YLbMCxVhIb0wsiMekHckln43jlorfUNqCATnEmATHacfXQpXOzUk8W+TPkSN4g5a1CuKaX2Op8sB2UHpi0sCciLZMR5gPbJbkXD0uKLs3U4cujAmReMshH4STsJX+rUXinnfD1BRioHscObGIxmAYx1OoW1tzA3jS9yWq1JVe9wVJBESeioWeSCGtMqpYgi73DMGMMzmdxTYzyxAO0dtfHddE5RwKUaaoFVTEGJN1pJkkgFibixJ7uffITmgSjxK9VMSbwrEzD9NZQoUwGFj+5N5ODrXww/wBpC+aWfyY8trmVjGHuIYGpD07pZFmQY3ALc05QHYOCwIYPCwLyLYDNFwgJAII3IMgxpf4XUVnCmSEOKXuO5eKbMGVEpN1moLlKJc0AVEUR1BXyTJJXZl1rwlZBa/luxstcDdbmY4BAMNA6BjqpWqCRqzw1IVqf3dhrqwNwlJKAIQQC0ArgDK3JBgqLYuJ4Qg0aoqqaTGmTUcrVWJFzdQhQ0KpKkCaisLbIJL4FXJ4LJcmjbxDspqBg4sIKFgvlNmWulFLD8TAHFsQHg2RnqijL01kMarMSpUggSAB0OAHtACghutAda8ShAXpvhMBaVhdGkyQSoWcK2FtYkEGVYecNzCx/vGp5BpMtWKbkMC5kl7yQHRVvgL8A4bU+SkjTs7IzyHiFrUn4dzfYqjJYlkqCUYswySMyCe05B0pcXwRpOVJuEm1oiQDB+RBEEdiNMvJTYy+UKihpDUqh6QAq22NTU0yQrUlBLEFVObriLXiTk3mIWRLqhKzBzgRIBMHGIwSAN4GqNdld4FM4LFdRJTvhd9PFJwOvVbUSNradNL01KxQfUjJ7aqq8at8IwcwWC4wW2n2J/D84jXWgydntcFHade62u/xcP79ZqLCH1g70888YfZq1wkeW+MZ6TAz3mPrrkKVSyorSQwYH1Zgp7qpV7jaDO/tsGPnfjJ64KBVprcMM0hwSIDMALGhptiRacHGgtKgUa6kswAzWVGcFgVJB3LW2GSINrZmSwmBhY3VZuDgfCztbngup8k5V5FMAmahy7Z37hZyFB2H1Mkk6u16CupV1DKd1YAg/MHWU6gYBhkESPkcjW+s4uJNrAe5znFx3XNPGPhwcKfNRS1Jum0mbCDdBJ3BghTupYmdgRA4wiGAEuo6ZULAU9KCQBM5I7nHw6d4m4EVuErIYzTYgnYFRIP6tcqocQwgZIEkgAGZmbsxk3HPcEkjY6MD87dV6TASmeM59xoj/ACLxY/CgI/XTgEC49ML1MDYLUwDMEZMbHRniP3RFK2pTZHIIJZllCcCAfUbyPVGM52KcseYLF3HqBERsApBBWD1fD2M6j4h73uYmTkAArBUFmBGxEtbtPUB2nUuhYTdIkuAie+y31TV4M4WlxNerWKEhLbLyCWuulyJ/EbjtHUQO6g74h8IJWQmkoSqAbYwrEg4ZfT3mY39xoB+53zBFqMhIVq4BUZyUXZZAzbeSPZR7wH+/SsrnNk0WPi5JIZ6a46VS59ynk/EWtUVJR8MCoDMFqE9C3yBaSFj4HOAACkgPTD2tYKkggQfMG5aCQgDrLAXD4a7AqgCNIPjrkjI/nU2dadQy4DGFe05CgiZ9WDNwaMnJIpsziCmMPjTI/KRVoTwVBmuBBBqLUCLBUBr2ifQ0hARFwbqMyDqWvzSsyeU1UsmQsLkqEBxE7APEzdIGTjXlOh5nmXqFUVFemWNxJqC+6IU5gYx3BiDp48NcAicMhCkFxc0gBpJPSY2gk4kwSY1eR4ZrSPPK2IB5F+H8rnzcbUpw5cqLrukAhZcG7rgCUg2kTLTmRqfgeO810WA6MRJnNzkCVJEr+CJuEUwG2Aa/+6jyIlKdaksQ0OFXEmLHaB2tK7E9QHtqPwtyNqDUWqEgtUW4BiouIYD8MOOoCBhiZkxmocC3MidbFJB1nHXRWafGDgXLrTKIARZbch681DXVYJakoNrDBVc7w4Veb0/JNTIUgmGVlPSY2Iu3HYHsRONWq1AOjIZhgQYMGCMwRsfjpRp8OfL4igKZDI71CzFnJMgh6RYyGNqNABUEkAz0hew/U7rFBbMRelfZVOG48eaKiqUPmMZZyZFQJeBcAYLsjRCw2+5Usr+H0KqQAKqZVpa26DkqDEEsZxnvMaSOFqiDTKglC96QL7ACHQSuTDFlUAXhcRBAefDvN/tFEMRaw6XG+R3+REH6n21eWxqEximZRcew5CXKXBWgqUdijkKrDoLCnALCoSMFvLLF+sqpmJt8NBLKVSBDUrAoqmBcD0rIuhSDlJhOoAiZLeI+FPmXo5VvLaQN2sIwDcIIuwTgC7aQRQq8IrPUtXqD0mV46piPNSyAOhWZCNiXFotAPB16oDXXRQtCaYaqIZ0LAoFCi6sAA5tciWZKagQSPMBi1qcOfLeLuuFysAcENJkgMVYAYtvEHMqV7zKqnFBkvWrTJpxTZDdTTNQC4KxAES6mUbrRIUFLRY4HiDStakysgIuCmTVUhpIJDGo1NYNykFgGwBE88ZhqqyAuGq28U8nIJqopiZaM7iSxzjP6z8dLd2unVVkEYyCPhrn3OuX+TUiIVhcvwHt9P6iNTC+xlK2+isVnb1Ltxsqiv31sxzIxqMHUg0dbRCy86zWR8Ne6m1XRU6VW1GRrgekC+0NKHqj8INxgs24beNTUuIDKBgM8ggEqoMSOoeoGYBB7n60+PeeIqg2E3swCHoJIYklg47KJJEkhh7HRDwfyQcTXLVFDUlTJBlXgixQSSwWVOB+gc7QRxDW5ikHStZGXHzTJ4T5qVUp5dV6PrWqtOVlssAEksC1zSJgt8RDZSqhhKmR8P8Y1ijUXF8IlVSri4EQff6EZGsx7g43VLzE0jZX5qq0M8Uc5SlRdLl811KIu5lgRJHtEn4xrlqKcD0ZUqYuJAIILdwR7SRv7aO885QeGrWXSrG8PsYIbpgYMWbYBifUdCeLQDLFlEjqIMdUkqGmbSJAjILRIAjT8LA0aL0uBiZDHbDd8VDRZZhoAkATbABncmDuoEgdVgMCNTpSNRh0yqxBBhgGtR2VWMlt2G2BjfBXw9yBuKd5YqKciTJi4AxuCc9pxHwGjPMfALhG8iqTMSjYkKQQJBjcE5Ak29QjUulaHUSiTYuKM9WXdrndKQrMXUgNKGZpuQwhQZ91G/wA5WYjLanjWqIpVVQvAJcYPcwKckhrVP8nEiRjS5UVkrBXa1gnVduCSQR3ERCn+dn3MHE8OVd2d2JAkwRG2FtMN1LcFUbXCJmdc5rX7qk0cchBcL358Quwq4IkZByPrtqh4h4UVOGqhhdClwM5KdQGD3KxHcEjS74f8X0qdMUq7BAkKjwbStqwDAIBEwIwQB8dXueeLaK02Sm4aowtEBoF4wSYgY2zuRtOkOre12y8+MLKyUADjvwSgtdrCpZi9NmqkMWYAxtcDA6Vc9PSWOcZ0w+Bufm37PVUoQA9JrYRwYuAMASHLEH8QYHPdXFIxJRnVWQswkOJhSBKmAQoLEyYUglQRqFSAABaxJVFaWGZxAIJAIRTev4d7Zy85ge2lsTQteDGT6p+8YcVT8oUmZlLspFqltmmCAy7we/ackAFV4rmdUikFKqQRBTIlcdJMiLlAJJmDHUxANWqehWgVVKgqwTOHkbCQBFSAYi4/HUVRM2VOmSWDEQGwoNQOApmQMjde470YzKKVYMO2JuW73XUuX8etamtRdmH5HuvzBxpe4moavF11SA3lWCoqyVAKFqbswgXdomMkQQdA+Cqu1Kp5dZqVSiGb9FKlM9RJUkHpu3JBCus5A174bdjWFN5YsgRnBkOrAt9RBVbxBMzjGgiPLZSIw2QvIOwuvDdRVuN82oBw4AqBC1Niqm1SA6ddR7VxcAIbIkFbzo14TSmleuAaYlrQKZJUWnAkgQYIwMZkbwAXH8coYEJalGq1RMinZKoCCADeCZFqGCIBYSNFmoAVaVRzFOpbFNpNWl5iQLipa0TTYXT3iMTojtRXeiP2LTpav844XzHKUwSwZ2d4BCB6YBSAZlrVEwWHbcMNaYU0wNggXBUkxYgYFellYBjGAQWkiFjRnlfD20xMlpJJaLj1H1ECNsQMaEcZwdjeWGcF48uq9SSxGDTuglRado3gieqFweCQDgTlQvmysEDELVWbWVlJIBiyqwUAmWXzC8Y81gOzD3hDTrVacU6heomH8xlPDLYtlssZZip61tLQytJDTaq01amgYDzmBpyYm+5Q9n8IBDoDGQDTUHGoV4weUCtytSZS1qgIpKhZRGJbyxB6IDG1gIBGig6K26Yinm0ItPUsRUlCfi1uVnuIkScdtC+Y8rasp8yy9RajLIPxuyRBKggTIDkbiWKcs4oVKasGuJUEmADmTBAxiSI7e+ZM54dYIgZycbzufzOl8xaUGOUxPDhwK5pEGDuNbqdW+fcGaVY+zZ/Yd++J+uqSnTwNi17iN4kYHjipsazWkazUrqVXguAcUalRVEKQVk0wAaZ67SGCKuJwMxKnbTz4MootOqqRAqdtsgNIa43AliZxvG4OhXDeFj5dNKYBWwF6hqNYzTdcqSCxLHJcxbggmIvcs4Orw5ao9KmGYteaZFpVSWueW3NxzAgjqMaHK8PBAK81iJhKwsB9E06zQun4koEqpe12UMFgmQROCoIbY7Ht21BzLxZSpBgs1HCs9ig7KYyY6c42nBxpTq3E1SyxBITWUqn4/s8hL9/MBGYgWteZ7dPfEGD20mLXIBFy5hwoJyXAmW/CYNwEzm7bRbnbvxBLtTrF1UhPKpkhcqbbipHVOTJEToDxtWTUAIFoqMqWCJJbBGRcTcTkGFGAARrRhbTaXoMI3q48h33TR4D5kq1alOfXBBmQSB3NxEnJAGMEbg6e51xOnRRIajUHTa6sGtE/iPWS2Ji6MnEdR0/eG/EletVSlVUAFXa60gsFwDkwASQQRMj23K+Ii1zhJY7Dl565vdr6KPm/g569arXHli4i0GbiFAGTECSoYb75jSbxNBqc0ql4KWEox9JUD0ybew2kQJgznsWlnxvyYVKQrqs1KOZmJT8YOQDAJYTiR8TqsUxsNcuwnSJaRHILbt5JHDuGLAhlg2rdAFoPls2wkXEYxDHcQNbUQrmVPVdhC4UsQFzTYiCMOssMhmjAxLwHJarUqdRad4vZOmXDDFuBBKBSwumSWOR3oVC1KoA9J0cWnyybZEFbQLM7AwAcfkzgo6Ba+djzTT9V1fw3wnlcNSWVm0MSsBSWziCRABAEGIURjQDxf4cARq1BYbaooGCC0kgBSR1bxsrOQJ3KeDeN8zhEBFrU/uyM4t2w3VtjPdToxWpBlKsAysCpB2IIgg/MGNZ2YskJ8V5kyPimJvW/muQU61rAmL0VgCelfLS4WyARErEkzEiQSNbVKxS+osG3oIXJZDd2JMdJYw3SJUEEATtxnK3ou9NCgsd1BZchVMg7BRIzeNoO0Z2C95UKWsZZW4AgdJBgHpQRKnCCQd9aFjdej6vOMw0sfdOHKuQ3nzAzoEBpqTDeZCqGdoZgQYIgEephAgaFmrVpVPLtM0iRKU2No/CyhTaYQiARGAYJJhp8JR9jogCIUgj4hjP65P10RHDAOzjdgoP/AJbo/tH9WkTKQSDqsT9W6N7myC+CWqfKjXIq1ELHCwHURDKWCmMLIJxBNq5ydDub8V/4sqY6mAsEG1llZvIBUlCjEKcZXtdp4RIJ+Jn89/7/AK6Rec8JT+11IRC5qKGIWH60Tc1VZWYepVXpxmDOrRuzOV8PN1km3A0Ed8LczlAlQw7EuoIgw/WVPUeoFmMTtsIU6J84RDRfzASoEkL6sZ6e93tGdJvPuRGg6cRMDpUICocW5popaQzjYEycY9jNxXMgp8l7yHJtDsGMhg7MWqdRsIIs7lQCVmRxjBOZpVHYcPcHsPjp5q5w1LzjfUYXUzTXzFBlrVVzbDbFzPpyoPvqlT4cqWW0hmuV1qVbgbwVAtZrXHlhjdu1hIvNSTPymq6U2ZCFNStT9QJCBqYDXAspBlCQxk9QXJ1rXpBqbFVp303gsKfmU3W7BAuMAFxkzaRV6bQRq2xpVeMriOCv8t5gadSnScyGprHUHIi5WdiBcxLoBecMWJEAHTCdKfD8G61FlajwKjlnqyUtdWRVAgNeUJyMXZOLdNSPIB9wD+Y0GQJSVtJc8a8OCiP3DR9CP+2lVDpy8X0weHLdwVz9dJSNo8Pwr1XRLi7DV3Ej3Uus15drNGWmunqsDXpE76X+H8V0UARjUAVSC5UlQUWSrOd2gT8ZHuJucJ4m4aoOishhbiJhgP5QOV32MHSBY4cF4N0L28ClrxZy80nW3zLHHlqQSVph8ERBj4FbThM4OjnhTkIpUVZxNR/vCG/CWA9yeqIkzMz9QXNuf0OKrUwjuj0iSrBVcFQULmz1KcBQTBw499OXLeM8ymrQQdiD2IwfmJEg7EEEYOjyOcGAFOTSSCENOnf7K3Og/iLw+nEU2NqmqFNjHEne1iM2kgD4fnJade6Xa4tNhIMeWODm7rkgSxCzkUypIODLGJPmwoMiZKriWPsDqfwvxnlcbTcmKbA0pMn1QAASTb95kyex31Y8WL5PGOYBVocgsQwukkpnEn5CAwycaHvR9UK5LLKlj1dA7knILGQNsydzrU0c3zXq2gYiKjxH3XXQdeEaWfDnixag8us6rUEQxMCoG9JBMdURI2JOJyAxh521luaWmivLywvicWuCB+EksFekZJo1bLiIuARYOMbAbaKcz5VT4hClRQR2PdT7g9vl30D5fzRaXH1qNQgNVYFc7m2QI+I/WNNGrPJDsyPig5kof3gG/Rc84GseX8SVKgU8BwpmQ3+kJInpRFIHxK9508HmtKwuaihRuSYiTAEbzJAiJkxpW8dALxHD1LQTBG0v0upFoLBScmJEggR7aS6lO8nDEeWUJyxyDYzMQskkDB/Q3xpnqxMA5aH6cYprZDoa+eqJceatevVqCm1jtcDYWUKWIljthVk/Ad9F/C/h37SrPVZlsa0WnqOFPUSIIIs7DK/LTP4R5eKPCUlGGZb3MQSzZJPx2H0Gp+F4Xyq7xPl1QCB2RkEEDOAykEADdH+A1R0tWGoc3SDi0xtFVoD5FUuRoeGqtwzkQxvotjr6ReIAwRAxkkBjtsdZtvc6oc35atby7hNtQNgkGACcFSCJIX56s11kdgRNpibTESB+zvtpdxB1WZK/Oc53O62rVIK/Fo/MH9oH5HQTmHhpnplKdUqLy8EsQ0ktDGZ9R+MZEGYAfjvFtTzqSOgorSrDzWYtDWyD5fTtu0knEH4l11btR0Vch8BB9eBQvlLtVR/PUStQpYQDFoUgn3JJBn5EaB+JeAai4dLjTqtDgksARbAUH0yAxvBFsGZxpoIRHJwpqxJ2kqMfW0fknw0H8W8copinIJJBORIz0yPYkESYAjONrMd20aCQumBAoHhwH+O9CvDbJVZ6bXBnpBlJIaGXBYEKFvBN2ABiR3JL8fwio6hgDQqF1rA7FnIKtJyounAIgsIHst8sSagp08O9xRvLZfLwbjIwHDT0uMMSDkAFq481PJAKg9S3kmYVWBZ9syqnGIJ9tFk0dor4poEltO/OnO6pUOFCqYqGVspq4mCRUt9BMA+ZcP1SQBo9QACiNsx8ASSB8gDA+AGgtAt1CFNQm1ybgCFZbpyTIBa0XHEdpAJcu4i5I/FThG3i4KpJBO4hgZ+OgvtKS3xQ3xk5+zEDuyg/1/s0lUxie22nHxkp8gEbB5I/8rRH1j9ekumY7f47aPD8K9R0P/xtO8qxI1mobtZoy1squ8z5ejh1oh2Wp1CCDTRkJRlw3UzldpHbaTq1XVWLUjQawTSudDUGFLIwpRKhWYG6RgKcydDuVVOHXzWYlTUVqDHZvvAOuGUeSshiFkw13qEHUvAOootTerUQuFuZJZzCgEX4k2qMWmBdBjQ7K81le9tUaHnzorHAcOUZan2kvJcIHUxUZF+8DgMWINpjqgQsAkDVHg+a1+GcVAAohV8t4QFFUlYUE2iQyiJhn79Q1MvGhVZ0NWjRUsGZmNSrWLWiPLMx6Cpf9HA99UOZ0i9NTU66gRXUeWqJKFAadQr1PDvcFzM4ktqwo7qANSCPBdF5N4lo8SoKNBJIhhBJG9s4YfFZ/r0Q4njFRSzHsTAyxgEwoGWMAmB7a4nT5eCbPOXJtAhrQQWK2sB0kMYxGJJ9gz8BxChw9WwNRLhXqElXKMAQGViAEUD0ggl2kL3E7DgbFKPwbLsE+S84zmb8RV81aJuvyYBChSFywzcqmYJUSxw0RqhSrAIQxukA3Ak3iRByemSwGWxb3GddU4emFUBAAsYjH9WNKvi7kIQfaKSgHpWosCCJwQuBNxHtJgzvN45mk5apNYbHNzCOq4BKT8NsVztLKCSxPUAhDEkE4C7dB+B10LlPi6jVphmcIYBIbAMjdD+IfAZBBEY1zpqe3UDeCXOIeCQ5Hus7H2C+8a0qNIVbyMAzOTcxB6SfZon2MZjJJIw/dP4jCNnYL+iLcx477VxyvQJDllVCNzGASQ0ARJ7xIPz6NwVB1QCpUvaMlRYJ+A3/ADOuU8HxLcPVpVpVzTMCTsoUhpxgxIJE5j2A11qlWDAMpBUiQRsQdiPppfECqA2WX0lbAxgGgHqk/wAY8gql/tPmB1T8LUx0LBkyuWGZMAHb20n8bThGNxYITBD7YIIAOQzUzk5AIzBaR2GrTDAqchgQfkcH+vXIqfpWVBItJNwlgcMB8wB7DqicRokDy4UeCZ6OlMkZY79tJ/8AA3GluG8tz10mKxdJtOVJ79yon9CO2rfiyuU4VmVgrK1O1iYgmooBkg9mPY+2uf8ACcc/D1QabqO4ZpMowWLhAmVVTkfoWnW/iTntTi0RXwmGtVSvVA3DySRcRHwke+qmE57GyG7AOdP1jdibTLwvjnzGpA0woYjzGvwmD2IECZyew+cNBOuR0qdRUIYrMsT0jAZxODAaGZpMZBGNtMPIfHdqeXWDOyYZrgWABIknAcSIuGTIwTJ1SSH/AKqmLwIoOhHpa88ZcpduIZ0VyDSBNoYiTcjTbsfLAAP87eY0Y8J+JPM/8O5DVEWblyCBPSdiGUCI7x2Oj3B1r0V4i5Q0fzhP9Wg/OuEWhWp8YogIStcADKvjzDGSVJBJzgnGNVzhwyEJIStc3qnDUcfHgtPHZnhhKtbepJhTHYYMz6iYgzbb+LSfxkMgBAaQzCPSw+7NzGSimZEESQRJAOuncXw61EZHFysCCJ3B+IP6wdc5oozNZcMMFIDjpLkjcwrMCy4BMh7ZMZvC7Sk5gZGmMtOlFXvB/EGlUW/zAjXrDjFN2aQCZ3czPxInJOn3QTifDlNlAlrl2Ym4mbbiZ3uCgGIkTqv4Zp1KT1KNVnZgquCQLM+ooZkyzEkRCnAOqSEP7QSU5ZNcjdK4LbjeF8usvTSFEy5Y9JRghXB73BgJMQoZfbRHglDrcGcXeoXZDKApUkCZFtp+IPedLXifjFqsoRxdScoyhgwUkgEkECPUFMZhjExot4YP3crNjAMCd5IH7I1Lgclq7oD1HWX6c8VQ8ZcQygIJhhEkziQSB9Qv00rDRLxBzVq1VgYtS4LExvvnvAXQ+gOoT7idHYKaF6ro+IxYcBw13Vv7F8dZrP37b2H5DWatqpufuWtdhUqOOhmuESoUhZaQDPqllwew3GBqXiOHCi3zFLRdCSSPrtK4kfGNXwxtJp0FvV4eUtB6rpZQATs2Rv7nvvU4e6ktW1RUKmswPZWXIsYZgNEjInVc1LOZiMlNOg9OaQFOZLHl1FLNM0mpkl1MkgTAM7sotJuiJmAd5t4cYyYvFtoKqqGTcOsEi5CGWRIyoxGAM5hw/wBkdGBDMhD2qNwIIEkYnY+wnTvwPHJWSVIIIyDvnBBH6vbQnvykEbJPHEtcJGatPFcy5pwL8PWtcqWa1kZVkCSekXDJHygBsCWFsXEUxRsU0yrUpDEyYcW4YMCsEoxDAjJJ/DOnLmHCUzVqI6SUmohZ2FMLC3j1eoKzGItwsxJkXU4danC1gvSEqvW3E3G1hdFxBW8iYIwpE6YbJdKgkzAc7ot4T8Y0yq8PVmnUQKgLTDGNpbIIgyDtG500V6aVqbITcjSrQfzEjb2xnfXLOERftCPdC3l6ioFJlACZkwM5mTlyfgen8srK1MFBaAzi2AIIdgwIGAbp0rMwNNtSWJYGnMN0F5t4MplGNC5HAmAxIa0EBeqSN9x3An4D+TeFEroXrFitxsWcQYk/mNo3B+ZdZ0H5JxQ8ziKOJpVSQJzbUFwMe03CfhqolflOqvHjJRE5l9x5+iUfEfhluHCkMXplgLo6lYkBQyr0kEzJiMwRq34Y8WLSSyC1JY29VOR2BAuTEgzMk7zGnWtRDqVYSGBBHuDrlfNOUNSqssgsjETtIJW3cR6Lp3i+B30eNwlblcm8PL+qYY5BZ9vyE7c18a0vLigxd3EKbSqrcMMSwHbIHeNBPCfhXzlFd3ZabehQFBdf0mkGFYYiJgnIwdKi1VtYhyFYRJYXSWB/FMkGJIGeoSNdlogBQFi2BEbRGI+mqyf6IpvFRiawjMkX7tzz5pP574N8um1SizNaJKuATA3IKgEkD37KIOADa5B4TpPQp1KhYsy3C1oAmSp23gx7fCc6agdDOQ1bQ9AmWoOygSJsJmkTH8hlH00LrXFqX/XTOhLL2N3xr/NJT5vy5uGrGepG9EyS0xIgekqVnp/RB726AUqKqoVlBcgIMIb7SwEAyJlLridx8xp58W0/Nq8NRDWu5aDAYgG2YB3wD/s/DU3H+CeHqowhlZgwumfUSYIwCASRAjDETk6O2YBoLuKabiw2NrpNz+a1+XBW/C/MFq8LSI3CKrCRIIEZj3ifz9jqXxFXVeGqlgSChFoEliR6QO5+HwOkCpVrcJxDgEqySSQcMCElyGwUAyJwpBzLGLHHczqVARXa+wEx5ago6MWDC26QaZtjeGDDMaH1PasbJd2E/wBTO06bohR5lUp8JTXzFJvKQWYPZAKLEE7EwCWlLTcZwuUx5RGZwHXKwwBBDSvVJYKCIuBQjJiS3FVPK4R7fMcq49ZqBurzTgs11oUTMD0kknsOe8LlmbBaJAPS5uOBBDXNNwJuIJEjJmgC03hwQCBx35pdQRwwDDYiR8jkapcVzGmrvdcLKdzG1rbbiIBjqMjtMT8dAfDXGW2UyzWCSMi3v09ECAzkQwyUkTvpm4iirgBhIM47GQQR8QQdKObkNFY8kXVPooM/KCQFqzUIb1yAzXFQLwiqGADOY/DaIOdWaFGsOFZcJVIewQotkkqptlSQIFw3331Jy9h10LWijYAWyGVhKwZJMW2mcys99X51znnZVfIbpcsJNxn5/mNbd9GOY8jd+MKqpCsZmJAX9Ixjtgb7DRKp4JSRFRgO8gE/TTfWNG5XsD0lAxrcztxff9kp/lrNO/8AknQ9j+es1HXtS39bw/cfp+VrzL11P6Gl/b1Q5n/Cf+jf/iUNZrNDbw57ljt3b6Kj45/jCfMf2dReHP43Q/8AU/8ALrNZrnf7Y8vYrRf/AMJvl7FM1H+BqfzuJ/tVNIHC/wAQX+ir/wDEGs1mrw+/5SOF3d6e6M+Bf4+f5rf2m0a/cz/iI/pH/Zr3Wa7E8fT3VMT8LvT7lNelrk/+ceL+S/2KWs1mlo9neXuEjF+7yKY9cy55/H+I+Y/sprNZq+H3Pkn+iv8Af9PwgdT+MVfr/wDl12Hl38FT/mJ/ZGs1mjYv4Wqcf8I8yrOlrhf86Vv6NP7A1ms0ozY+SUwn7/7SpOP/AI/R+n9ippi1ms1zvhapxW0f9vuUleLf47R/mj+t9S88/hOF/nn/AIWs1mmm/CPJMt+KLy/KOv6B/j/RvpGp/wANx39DX/s1NZrNVj4oEO71ty/v9f8Al0Z4b/ONH+gf9ms1mrSex+y18Z+7+0pmHrb5L/zal1ms0mV5o7rU/wCPy1qdZrNSqrzWazWahQ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1078" name="AutoShape 6" descr="data:image/jpeg;base64,/9j/4AAQSkZJRgABAQAAAQABAAD/2wCEAAkGBhQSERUUExQVFRUVGBsXGBgYFxwaGRofGBsfIRwZGhwaHCcfGyAlHRgcIDAgIycpLCwsFx8xNTAqNSYrLCkBCQoKDgwOGg8PGjAkHyQsLC01KisqLCwvLC8sLC8qLDQsLCwsLCwvLCwvLCwsLCwsLDQsLCwsLC8sKSwsLCwsLP/AABEIAOEA4QMBIgACEQEDEQH/xAAbAAACAgMBAAAAAAAAAAAAAAAFBgMEAAIHAf/EAE4QAAIBAwIEBAMEAwsKBAcBAAECEQMSIQAxBAUiQQYTMlFhcYEUI0KRUqHBBxUzNGJyc7Gy0fAWNUNUkpOzwtLhJIKE01NVlKPD4vEX/8QAGgEAAgMBAQAAAAAAAAAAAAAAAwQBAgUABv/EADcRAAEEAAQCCAUDAwUBAAAAAAEAAgMRBBIhMUHwBRMiUWFxgcEykaGx0RRC4RVy8SMzNFLSYv/aAAwDAQACEQMRAD8A6DxnhabGp1GVqfoB6hH6LTv7AmSNL1LjK/DXJlLjc71QHKszjZk6m6BADJG0NvroB1W4ng1eJGRswww+R/ZsZMg6ZbLwdqmWYokZZNQlXi34g0GpSFatFK1UhVLVHUson0lOswJNpY2zgJ4bf7BxIWqAqm5GIPSpIJJJzi4AfCdOFPw8yWotVygJi7qIBuJABwhJY9YExgQMER4koJSoUuEAqsAWfzWYKAFub7xgMyGMEDdR3GrgtcaTsGJDWuhAsO+nj/CAcVVZqrl/UxugmfVnHaM9taaPVuE80GoUvZVEqT5bsRggsp8ssFGbSMrudWP3kpmSy06eAU+9YBh3m+TIkCSBk7bSfrABqtUdIRsaA4EeVflLCVCrBlJBHt/210zlfMUrUwyGYgHeQYzvoRyjwqqVBUIlSMI1jxOxkY+UD6+7GEA7RpWZ7XbLK6SxcU9Bm44+3JVDm/NVoJc25kLiZIEwdJPOOZ069RitO32aYJx+IZB+kH56d+bBSFR0DK7ASRKgkgLOZBJaBAPecSdA+f8AhRQheiCCsdAkyO595+XYamEtG+67o6WCMjPYceN6JRR2RgykqRkEGCNM/J/GQuP2gsDaACBK4kzaBIYzGMGBgd1nWj099MuYHbr0M+GixAqQevFdXp1QwDAggiQRsQe+gviZCqA0g61arpRvpqt4Vidyc2gsTgg+xG+lPk/iOrw+B1p3U/8AKe39Xw000PGNJ0JVKjOouNMAFjG9ueo/AaUMTmmxqvOTdHy4d2YDM3nfmlKfDoNFqbWSxLXKkEFskjqnctBxF2I30H5v4RqEAqRUtBAiEqgG0BQ8EkBUCyTcQZ3A04jXsaGJHBJsxUjDaUOUc/pcNUqcO5YIrm1zECUvIbpW3BJAE+lvbTWjhgCpDA5BBkH5EYOljxxSWmgq3MhY2kKMMQCQWP4RgzkBpg6K8gCGkpAS5hcQsYu6rdpxd3zn66s8AtzBFnYHxiccdPXiqvjCgvkF8XoegwSc7gAEXYk2tKyokGNKQq0alOmqdVU4VJMOVJW24tCn7vJ7AdpMPvN+TpxFMo2CQbWHqQkEXL8YJ+YJHfXLuHoVOFJdyokuH3VHbYA1GW6F3BHeMG6WLDqKTWBk7BaDrz9FBW4QEKKdxUkqvUKixAFNrlSSkrJ2tuG+2rfA+D+Peg5KwK0NaXCMNiDEdJgBdwRLyM6zkw+1u/l02e1kLiIU2sSR1XRl2NoIErAtmB1c6vLIWaBMYvGOhDWto+B1H3Sv4R8OrTRarKy1YYEXHEsxtPuBdEbdIMTplJ16BrwnSjnFxsrEmldM8uctJnbXO+O5SzcU6siNTFZ2BKEhVIEqpJ3z26ZQzGuhCgM4GcnG+lHxryxUS9AFD9D5CqASGOCQuQp3kGACMmSwOp1d6bwLw2QtvdVqXNW4UEo6upDVGV5AMkG/pkrM5MHcTtOsq+O6jSFRVF1oaGYkN0q6gwCLvfECe+lXmNci8sMIsFRAKEusCcXBTgkYwR0zohy+uZPmBxbOBl56haRESBBht5Wd5LhjbudVqyYaFxJcNfvz5K59l5n/AK23+x/+us0M+3Uv/jr/APVN/frNdlPh8kP9PH/8/JdoOoeJWUaWKiD1AwR8Z0qf5YXVBDwkZFmZO2cgjWVufLUENVESMEgA+0x+3Sghcs8dGzNIsK1yrmjpTtPWRtcx2+cEn6//AMJtxlGqAlRRJ7MJAPwbsfjjQmmBEzjee3569qJohY0m0eSFj3XsfBW+O8PNBNJ2gqylTEwwgWtj09gZB99UOT0Ca1pUMKRuUM2UIW0KgJgELkyBBOPfUHD+bTqFkcgRMRIOwti7MRPaJ3Or9HiEruPPplHV1tdQRNsmGY9jH0uEGc6g5gKOqh8T2tNnMK34j04rXxBzh1g0zYIOaggAgm8kWEyoUGepe5AGTQ84pUpsOpxLCCsFd2DeYVLHpY37rcScWwd8QUn8tulatK0SsEvvlgQQdu4II+MyFnh+IcXoSBLB5kUydgUgbLItDNBgeo76lgBagxBrmDRGf32NwLhmta5DYIEoRCkHqhburA6o3IBPcKxbruMHNhUArIEAkE5HfJme2kqhxBtE1SixEsy2qrgzcQ8AWqSGK/owd5mp8U8yjGla6m00ysBzdBMIGhRUBEEA1BJZtqOj7kOSIHRqk8T+HWDNWpAlWy6jdT3I9wf1fLZbBB0+0efMA3moqlTGKqkDf1kwEyAMndxMZAo805Xw9Y3XGjUbG0gke4WQf5wMe5OrMkLdHLSwnSJYBHMNuP5Sc1PUflkZGCNiNE+ZcnqUCLwCp2dcqfr2PwOq1umQQRYW6yVrhbTYTFyDxjtT4g/AVP8Aq/v/AD99N6VAQCCCDsRkfnrlbUtS8HzKrQP3blfhuPyOgPgB1CysV0WyU5ojlPdw/hOvP+V1a5VQQtPMwoLTjIaQUOCAVnftGb3K+BNKkqEliBljux7kwTn6nQPlvjZGhaw8ttrp6Pr3X9Y0xcNxa1BKMGHwM6WcHNFHZYk8M8LcjxQ54rYqZ3x7d/z1HxfBrUQowBB2kAwRsYIiQYI+WrGhnMOE4hy3l11pLbAHlBzMHqm4RkjEfhOc4oEq3fekJ8GBoqCpd5gIElmNy9mF24lTnsSwGMsyEaB8k8NCjXq1GAJNqodzGWYkwCSWJGZgKI3MnCNWkILrCNiXNdIS0ofzDnlGjN7dQjoANxnaB3n3n39tAeSeIwpYOXamagVahN/UzVJXaQosAG5+mQN8V8tbiarIbkdwqsVbC2nCLKC4Mjk3TgtGIIM/B+G66oaa00RVZ2C34Mo1mRuLlpmCPcxOjhjAzU7p1uHibFbjV67j6Jh4jxPwyiTWQ4kRLEgfBQfy0B5hxtfjrk4dCiU4zUAAckAjq6gAFJMCTJWQOwbj+S1OGKtWpsy2kfdCQXIJ6WM23OZF3diBiAegctpgUaYXYIsfkNUOVgtuq6WOPDNbJH2ieO4/yEj1/wBz1wpYtewVQLRJISOkK2cx+Fpkk5mNVeB5DUZL1JdDH3LAoICqQp6RBLGDbgW+4OulRpZ8QcwPDVlqKGKsrmoAcLEQ5E9ziYOx99XZM9xpRFjJJDlO/BB7eJ/1ar/9v/q1mhn+WvFfoD/eUNe6Plk7gmc0vcFpwnCs7GKTtkiVRjaTIBlZAOYjuJ+mz0IJyRDBWkRnMAmN8HByIOt+X+J+JpM/lkC9r26AQWYycbAkXHEe5xqV+JNRmaoZdjLZETGbR2WM/Mk5nXNBJXoc0of2gK8DfsoqCm3pcHJUiYnHbMHcLAzLKIyNEeC5q4IVmBExlhOIxnqHybOdC+P4ZVJNoDOTd2JJIMRsMtMYORGrvJ+CrcUxFOCUUZMCIwDduTg/QRtGudTVSTK6PPJVePBGOGNZxTf0qZkgBu46iLhCjPxxMa3r3NCGqCowWqr5V0GCTGIJIAgqSQY2zHwvBcQKjKaLoZILqtykdnIm1iQAMZyZB7U+O4ha7AkgXNAE5A6rVYe5AkGDBZhtnVNzus5rc77FV4AGu7m/TZEeG8SPQX0gp1C2QIInFs3KcGRB/uJUlp10LUGNJ2M2tIW4HtI9xtH0Ggb0VZqahaiAdILg2kDdSAYCwcE7QQZGqtBGNUA+YrBlBEK8kMJi9YlYO7TAG+oIG/FUfhmSdpvZP38xxRGvwbK7U7QJgCVIF1pBIJJyQ2SmwwLoMaJxHlvUVipuUMV6SW9y9+SSCuQAIU+gCNWa3OC9Rpa5S7A0z97TtW0hlAzEMDcIiT7ZnFW4g0SDTIFy/hAaJsYTdiSQcyIxOuvvSLonNAzBCW4ZyaaU6ZqUiEEwALad+7IEYSrADdSFPUwJnTgOLq1KfllLipU+WahORMlyScEXRSknCnAOrh4HqXpZlp2qKZRR6mW4zGYVryCoWACNtQ0ODiLwpUBz6TKl/XcD0sIB/knPxGrWCh0CvavMW4dYDSIvv9a1UQMXDOzsVW9lBJGLzaDN+oeI4VHdxROQCwWQUhXZSPMkKGNpa3EANOBOrKVkamWVSh7MQtyAtabbxmQmQYBBILLkiqKhvRVDBSLCpeq5Aa1aqtUYCWtAUKIZbXciVtMCxqpjlfEczP8AKoNgkHBG416dXRwgqN94TSYACWX7uFRQSGKIVW65pIfpUk2zqnX4dqZIYSY94Ge4MZH00YOtbsOIZKNN+78KGrSj5aIci5+eGbIuQ7j8Q+IO30P6tU51HUpYxrnAEUUw9jZG5HiwV07gOY06y3U2DD9Y+BHbUlGlaoEsY7sZJkzk/XXM+U81bhqgdcjZl9x/f8ddDpcwSpR8xWKqVuuABtjcEZyI20hJHk22XlcdgThnWNWnj7LfiuKCWkhjJC9KljnvABMDuewzqUar8BXd0mogRsggG4SDmDAxI/Vqnz6qbGRGVXZbgGDEEB1V8LvN6j5sNDAs0kQy3ZVrwp86u9QLApk01YxmB1EQZ3JGQIjvOCSvLEdwB+3/AL/lqnyCqDw9OFshQCpiVwCAQNjaQYxvsNtXXUTPcCPp/j/GdS7eleU9otPDReVKYYEESCIIOxHtpU4vj6nBV1o00DUnFygmCvV1gEnMSXz79o00fa0svvWwiQ0i0j3nbSV4sJ4ivQZAQguQMyFb7pusYEOCEBK9mukXDe8W9HZFwwJdlI05+qdFBjqgHvG369L3iXw8rzXDOalNTiSVZQbrbQMwRcAMkgAzq9ynxDTrU1Ym0kheojqMA9MYPqg+zAjtqn4o5mvlPTUoSyOTLDYYACyCwLEKSD0zn4Q0Oa/RRE2SOXu1St9krf6rX/3Z17rPs6//ADGt/t0/7te6fW5+qm5C94Xi2aj9m8ymFqZZmDG02yyXNNuExIA9iJGiHK/BVWuHFYqE9N1ss4MSy/oyFXM5+MHWnh7ktPiCXqVYN6gJgX5BaBPeY6QIjPsOjjSz5Mppqp0hi+ocY4tzvp/GqUqv7nFIyVqMGJJJtGT2uC2zBAO/bUHhfldThOLNJhNyTcCLWVe8QCDdA+v1LrqHiWCqahAlFYzEkCJMd8wNvYaD1jjoVmNx8zmujebB0Ulgme+ucc8CjiayqBYHkgmFlx1ifwgmRPYjcTph5p4vIpsaVObZDMzKVUyAB0tkmQR+2DCd9rN4qEgtuSDAunfBwZbIiCW2jRImkarT6LwkjC57+6q551VjiKvU1ubiSXBm4G2AVMgm1gveQg2zOLXJUEyQPQZM9KgD0gFcMDOOwwd61VgwPbJYgSYzIgvkg3yM7E7Wga0a4Eb4ORLCCpgkYBBJJgnM9hsDLYbGMoHFF6NRA/lsGtqMMZ6QpNjrszbAknDLcCDA1nBOad7SrWkXOlQFYJIBi4kiQBkKAYzE2jX4iMrETnpAGVBQgGZyt+Ru2r3B81uqoYCsVKny1UwtubUIJBBYbYNsd9Ql5InAEjY7+nPjw3RShxi1GhmW4DoAi5YBDMrZDAsSYjuQQe3vGVgiFqYWHZoBWwlkcUybtiJMBiJiDJA0JuKsQJL3S7EZkM0lR5cAXNBM7NOrJeyj6z5YuaCXVgXXAkAhRAMOcAgGDrq7khLhw05hstK3DItWVARwWksrEA1BCiFMMbiCbsGHHSbrvDxKSA4aAXIPmEU1WmWWcvcoZJhjFxZcgaJ8ZS86kPLqKxAnfqUFvS8GBKkKrxMT21T4ks7FRTJDYPpVizIW6CZteWXputNpAnZZu90iRzzsqdDh0Y9VS11CEhgxYsVuyqh6qrNLe6XtEMws15UQuJCKloIKrgCz4Wi0hQQclZSAxjMvEqaQcKLGa9hcBFzuQWvdemRUjpBCmQRuWmCpJBLkKGVgOpmVCgAOBcWCpiCwNUQVhdW21V43mJ2dqFgA68Zex1ercMH9Dgusqykt5kqJtYsJbBEOwUMIOS0CpHYyCPoRogNrdhnbK2x8u5V2TRXw9zALdRcC2pBUklYdYK5GQCVH5DVE6rtqHNsUiSRtmYWOXRv30RKXmuQIIWoA14ptMMDAyQ7QTHx1Qp0jxVXzlZlp0zZTBWBUBEVSZAe0hrQNrqStkYIulz1mpMhewso8twxDhyAoAAPULveMsogjOinA+KeG8lPLZmATAFNroQqrSCABaSJ9snYHSRY5uwXkJIXxEitbpL/D8dU4Wo9NTdVChVpQoDQyKshWJA8u5xAUW4MlNWOG8QcTU4k0KqeXZ5ZZAomormCcM+BPbHudV+Y1xxFX7xyi1CsqtU/dimCwqNDWI1jI0xHVnaQQHM0evVuphlZ6fWQRCrkEyk/iqG4SIG4zopHeNU3lvtEWa/A54+KWBwSUvNLlQaRNMBmCklDMgHsqi4QQbWYZCCd+De2qVRX83yfLWcDzEm1hKxTJpJJI6f0twSV4K6vLVUgF5cox6XSIIA6FAky8kN5YumdZw/Kq0F6SsVJFKCE81BZaxAkBLXukTJBJkrq+YAa7p58wdefTz2vkKpxC0KVWopZHamVZAEbFUpdjq2Lw5EgAdNxMTtxPJfs0Nioqq2epmhVZ5VmFsip7AFhE4PSW5B4LVVFTiFBrZUkGQV2AJBzjf5Adhq7xfhs1OHpUmqur0rSKisZJUbtO85PwxGhmUXVpN2IY11ZrrTw8xXOqSvs39J/tD/3tZrf/APzhv9Zof7tv+vXmj9Yzv+6Z6yDv+g/CkAenUV1klSHkMGAgCRKiNyf7u+uocDxq1aauhkMPy9wfiNjrkfLeGrVgQtKoxi6YBJGx2AjMgD56O8rrcZRqinTp1C5FxVgQsdy5PtgTk7AGNDlivimekYGTsBzAOb9l0jQjxNzAU6DLu9QFFXu12DA32Jz7xoRV8VcQsLV4apTLAm4KCMRgSxWc7AnUXDc2p1WDU2Ba43lulwVXb4mCAMwAfbcTYjuVjQYRzXB7tQNdONeKDUOXVKdCquwL01wpuLZIDCCQLWLE4INoyM6quhVhNwwO0AMYZhJPYxJPb5Zaq9UMhTyy61RJBAjOA9xkAgZESdsaqV+U2GYJsBsNMsWw03BS8bGSDM7z2JQe9bceK1JfufLuA58ELo8jcUvtBhqU5iCxQMVmxlgbCZzlhG8jkIJySQQCcACZWI7nZlNpyVj3lx4jlhZQiuRTb1qSWn2tDSAZzPuAYOoKwWiVRKQ2HUbQN8jcZIBzgTG+Y4FdHjCfEn0oePj5JVp0wVJBKnEJIkACTJHeRbIGZHvnT7I6kArE5EgRsTEGYgZIImMdzDA/BU6jKPLFMspIVmAv2I9M+wkmcdtWKfIKd03YgrAME73BjPVue0751NhMHGNbv9r8N0MbjQqqrikzLAAJMKhyg6YEQWGJ9CGCTiKk6uDAgWn1OeliAuIBlrGK4BztvgjW5JARQWmWhgWISVEgmZtJHyycbascNyOwSrTUkEMwBEj4CN53mf2wCgGWEN35v6DnVEuT8EKaVmgPCEbQzbm2T2wIz3z76EqVYNScLcI6dwYMqhkwSBHeRhgRgglwXMXqcPA6i7lSQpimoDMWcq3dBiSOpo0B4hkqGTI6ipki0ggMbipEEsfrf7bQ2ySk4Yy97w/v4eCkbiCSWT1uVBa9EfKEMXAABYZbqKsSrCB3yvRMXdILSbipQM9twqBQCfMIVSFwwCsQFnp8qBjTLWDzOgGAAQgM02SWZRE25JAEkyAUOlNbbkAqA1UVeqgKlGCoFs2KXChWUwbVDjfA1akpIzI6qUnF14StPmWAegFTVBYIWBaDm0sfUSbW2AWPVpiuqXLURrXK4VoFO1belQWAJgFoPS24IbVv7SkoA9HzC5powFtjtcSjAt0kYWQTezEATI159kVblaoC5KeZTukXIFyAMgkWnAG4wcDUAhdG7KbaaKrUeRq46aqsbFbYyLtrgRKggEjHb2zqGj4ZrM0Mli92Yi36Qcz9NbU3pCooJRUCXqynyrCzP1IHJgkMZHYySI2MDmBIIFUdkDlgOsgSF6jDwRjJ6hvvqS5w2TP6ydtgH5ofX5KaXDvRAFStU6mNpBKioCqiXE2yIURsTM6rcRUVZE1ABAhoYXKmQqoSzEBxM7krk4nbyFovFJjaWVjYS5lDdDMsNsYl6h3BtJJLZwzecx8pqhrKWMVSaZcsIuDWgHIQHcQuFJzqRe5Q2mRoznXxUqcM1RYVUq1GJue4MwFqgo6lCqsUap6umQP0p0Vq8gqeS1K5aiMlpV1QE2g2yUADAG3HTAG+tOXValC8MjvkAAbfijqMtiAGOQLkOSWOrfEeIkW5S9Km4tCh3PrdSQpAAx2kEzB9tLuLieyEoZH32BpzzohvK+Np0VJqIQ1Ty1dRTaxTDyCTgnDXKO7fyp1pw/iGoD5IipWa4j0lYDQX+7VZ6jMEiVXLAk6I0OBdGzS80OxNR2KEbyCFkZmBEGLTnaSNGiga5EUXgXMoAkCYPxyTqpLfNWllj1NWT493290K5YlWkAXolqtaGqspAVcwqwWJYgMZIkYOYga0fxDSSqKb+YKjqCLZddv9GF9ZBkdKSTOO2mHS34o4I1THk1XUgI7U3sNrMboAlmt3gCTMCZMQ0hx1S7HiR3aG/PIQ79609ubf7VX+7Wap/vfx3+t0/wDcv/7es0ax3/dM9Uf+w+R/8o3+5vxlM8N5QxURjKki4zsRHqG4nfpM76aeN4xaSXuYUECfixAH9fz1yvl7mrUY0pgICQZ6iVgKwggYM9JByO5EV+K4l3kF7xccVCxX1SY3JS0rtiMWjIN3QZnXadk6O66bMHb6ldhuGPjkf3/499L3i/lNKqKZ6FrGoiIx3IZhcpggsIkx/J9plC/fI060pUe5Ce5BIBWdxIDYOIB8w4g6ZOa+K/OWmgUUagYtdUghSisQVPbK+qRAknbVBE5jhSD/AE6WBzZGGx37Ujx8JqFAp1qy/Ng6n5qyx/s26A8x4g0Xp06wHnJcadQhmVg4tNrnKEhYM3ZOZ3Jzl/jWg4HmMKb7EGbZwOkxtJGTG4+ehHi3m6VHpik5JQsGgwhDAXFtpVCEJyB1HMgamPPmpwVcOZusyyg13n8opSq3KpVgy92BBBEHMiQcxtH7NV+Y8OhS6ttTBYsPZc5UDOBMAbjGoOXeFAyeaKrLUqAMLbYWcgGPUROSCJ+Whz844nhXNKva1oS2oTaHuMEriQASPeJzGpFE00orAC6onaj0KtVKtS0UjTkx0MGI2BUMQBjAnJA3OCANVajVlW7KhSYDCfc91IPSTLSJmJnc3y3ntKtgG1hAKtgyRMA7Ex7HH01dqkKCzGABmdtcTWhCIMQWGixKQ4itUgF4INwBUKZHxJHyGIkwfhcr8bVJCkmkYkDEvDhSe8AXAx8QfhojxvJUdi4uDNiViZiJEgwYxI0LfjCjwgDQwJj+DJYwCYmSewJgWyPbUijsmWvbLWQDThXIVzldalw1VSzOZUrUJCwt1sFzOPTsCdyTtrXieAUg01CLUpviQEEiADC7iCNvcDXlbhppq8MaiBRLMtzQT6mWApyTOI/PW/MadyUSKbTZbBN2BHSahm4m2fUCAfeBqOKCD2w69ToduGvy353h4CURSVbqtFywbrsS3p9zEj+7Wj8tOAq/6UEmwELAWPUDcGCCqQtxvpiSCA5rjigwBeaygXxGzELgjt1C5bz+PERopxTg8O7EqYYFJKq1MPTCkqzAiSGPv6tjGpOiFi2kdojiqHLOBpOClS6q15dWbLm1RILKR1b1AFJuUOcXFRNwxb7uw3zc1KpVALlw4uMs82vM4KkTMTnUfAr5VcCaP3bFg7BmKrBtkFukENTNy7DpBAIIk4jiiU6HpKqYAA2sFNiL7lI9f4guFAOGnVTukHaHwUflVa7hrbDTWZcg+aB7ovq6g4DSuJmZMS8PT8l1tvUMSzUqlNqhCrYsIRdFt5G0tAn0ydEqT/Cqy/dta5pMwfpGTDXX2ogtksTKgzJF7mBdrVyEZmpuSGQtImRJyDtsbp9gZ6+CkUTSHcQ1RQWZXzKrepUgvAa9SoksQCDbEhhjciKJ9jGfcjTLSoIwpoKciYWo6yFi1LQsqQGUG18jPxgr/FUwtRrTKXMAc7qYIyBsdFY7gtjAyg2zipHqOcXsfqdQ+SR+I/mdTUasakVdXT15dFWo16iGUd1J3IJz8/fU3D83rITa5zEyARgQBB9IjsIE531441A+qkArixknxNB9EX4TxbVUQ4Wp8ThvqRg/lojR8YUz6kdfyI/rGlMjWsfXVDEw8EB/R2Hf+2vLmk6f5V0P0n/L/vrNJXl/D9es1XqGoX9Jw/efmEM5bVsb4gATC5MrkqVgQ1O4bZCxBJiao5gmobiAMyNwScXDcDEyJBGvaNM1HFOmpLqoKzgZVZHTg7XREC4D2m63hTi+1NgLYkR+JbTAOREKcARBgZ00a4pzrI4tyPpzuqzvQalTZlNSoqvdZNgwyqxkdeIIjIDfCNNvgbkyOj1qgDm8qgIJVQFW6AcG49WRtBwSQEn7O6sRVlSsdJBDG49I3wPUcjAO5iS3eDOdIlR6M2rUYsgMSDsVJk5IAjP6IwcaDNeTspDGxydSerJPE886Jy4vl1KqttSmjLEQQMfL2+mue+I+Vtw1cAXOtRWIZo95YMZAkDGcENPaNdGVtLXjtzZRAMS5BImQGAWRH8plEd7o99KwPIdSyej53slDRseCG+HvE5op5dQTTXYzDoAJ6pMGRkDBifVojQ57QrcUl6hQKZVTUC+p2SBcCQJiInc/kmMzAw7rdbcR0FjJDDqQAXgVKjR3UAgagaqwy2AVYMJHSQEwIAI6mOQJukfDTRhaTa1jhIZCXbE+66H4s5Aj0mqoqLVWOoruJjqgjaZnfpjvqXkXJ0aitTzKjCooYC82gMBAEz+v3OkHhOIqksrVGaFICFnshQesoDiAiwJ7GO503+Aec3q1F7lqIcB2BJB3A2yIuOB6pAjOhPa5jKu6SM8UsMGXNdG/RWfttlQ0avSwJtbNrDsZiFMESD3mCYMZQpBltayozDqCC5T8hnHadEOO8PUa9RnqAsbQnqIgHJAj36cfD46G8vZeC4p6dRyRXVWRyAABTEWkj4kknaTJ9eKhwI03QGytLex8VDT8fdZV5RTJzTAO5ERPzH4sgHPca9bhypdgYDIFzspUyDiAB2xr3xVzOm9NadNwzkyLKlpgDqF4wDBBgkTHuVkFVdyQbi6kXoSwVmwSisHBW1vTn2Uk5IF29oWUxEZJG2fkfmjD+UFeYK5c/j+MgCSduw9tR0gi0jDuZuoEKS1NYW4FlLKtyouWUzkjtAGpxb4ZAjNDRYaa+YyWuGgDzMi5bA3TIyQ0ifmPFu1QpQYBmgwXUnoCsaYtBOFqsAkYBLSDBHEHZVkDj2T56/yrPBtNUsYLYDBGJFN3BMtTtuCuZZTJBwRF0mLinNoUuopxeoKgUm8taZAQXFqZDlzhSYM4gMd+FNCmoVmIegzllACpUuYsRbTJVsC9fxAi6ASY35jwqeYTRKk9NRmDi6GqQTB9YBG+4F4BDHqpxStU6ih/H02vN/mQZxaWWxrgIZqdsgXdDyQWWCMKSFNbkVQTRsZarCnJRgASVkwxGQ0wQQRFwJj3lfOwaaFrnhQpIF5a0C9otDMB3gE9SmAda8OKhLmmyq36YZHNjB7AwAObyG/CGVR1SueN8VBvioqZW8zTe6lVskEGRVf+FQC0wJIJAyAJLGYmrcN5yGk8+ag8xGMHp2PWvSxBwcDDDcgnQ7gSHVawAD+YwIl2vW5Llgk1JV7WDPNp6jarC2WjzpaLUqSNUigLXJCARdBYg5AIWQQRHmLiSoMkHhuEQOewhzdxzz5oMHgwcEYI1ItU9tFPFfKPKcVEXoIAMdmGM/MR+XykLTfR2uDha9LDI2eMSN4qdW/VqNzMx+esDRrI1KIBS8NOO86z6alZf161j565da1n4/q15razWalcmLwDy9LGrR94WZc7oJm349jOfaY026A8cg4IvxCKfKYr5yA4UDHmIImfSCvcR7aJcBzelWW6m6sPyI+BByD8D7aRltxzjZePxJdM8yjUH6eCq+IvD6cTTIgCoB92+xBG0kbiexkfDXKuIoQWvBWGYMCSQMnFxYknq3GB1bRrtLuAJOB8dcq8Q3GvUqNSdFqMxWVIkAQS0wDMK1syfbGjYdxIIWp0PK7MWnZW+XeNOIpqglKgIn7wEMFwDBBkw2IaTkCdefbqvGcRRDOAzmIWQopkkECdyRDe56TA2A7llOiXK1GYE2hRjIugqomCSyjHw2ne3yTihQZKvrCkBgoutW4E24um0jpGxTbbRywCy0ap4sja55Y2na8F02hy+mqBFRbQIiAfznfSxz7wYs+bRBkCCLzd2BKkg7KLgvdlX4y18PxCuqupDKwBBGxB2OpDrPbI5pteajxEkTswK49TSGpFSQUHUoknABAnAPoKm6J3zJGp1di4bIcT1AgEXXyfcEnpBkz1bSDrfn9JRxFaz0+Y4ABMSN1JHpzI+uqfD8YQt4wqsVAK9K9X3a24JGfcYu951pA2LXqy4P1bxF/wnDwJzws1Sm7szPFRSxkmZDKCSZiwfKDtI0U8ZrPDhhFyuoWWtBL9MZIE9QInuAdI/BVF7WpIJQXWkhXZyQVBPoJYzLY951a4jmNS1RVqsyMigEOWSbmwL1JZnS1DcSepjHTpd0XbzBZMuGInEjdDe3Pei3K+XeeLKTqPKKhmhjIsFu4VpOCIYqAuQSdMnBcipClbUpozE3PgEFsSRgR6RtGw76BeEuZopKSgV2YLbMCxVhIb0wsiMekHckln43jlorfUNqCATnEmATHacfXQpXOzUk8W+TPkSN4g5a1CuKaX2Op8sB2UHpi0sCciLZMR5gPbJbkXD0uKLs3U4cujAmReMshH4STsJX+rUXinnfD1BRioHscObGIxmAYx1OoW1tzA3jS9yWq1JVe9wVJBESeioWeSCGtMqpYgi73DMGMMzmdxTYzyxAO0dtfHddE5RwKUaaoFVTEGJN1pJkkgFibixJ7uffITmgSjxK9VMSbwrEzD9NZQoUwGFj+5N5ODrXww/wBpC+aWfyY8trmVjGHuIYGpD07pZFmQY3ALc05QHYOCwIYPCwLyLYDNFwgJAII3IMgxpf4XUVnCmSEOKXuO5eKbMGVEpN1moLlKJc0AVEUR1BXyTJJXZl1rwlZBa/luxstcDdbmY4BAMNA6BjqpWqCRqzw1IVqf3dhrqwNwlJKAIQQC0ArgDK3JBgqLYuJ4Qg0aoqqaTGmTUcrVWJFzdQhQ0KpKkCaisLbIJL4FXJ4LJcmjbxDspqBg4sIKFgvlNmWulFLD8TAHFsQHg2RnqijL01kMarMSpUggSAB0OAHtACghutAda8ShAXpvhMBaVhdGkyQSoWcK2FtYkEGVYecNzCx/vGp5BpMtWKbkMC5kl7yQHRVvgL8A4bU+SkjTs7IzyHiFrUn4dzfYqjJYlkqCUYswySMyCe05B0pcXwRpOVJuEm1oiQDB+RBEEdiNMvJTYy+UKihpDUqh6QAq22NTU0yQrUlBLEFVObriLXiTk3mIWRLqhKzBzgRIBMHGIwSAN4GqNdld4FM4LFdRJTvhd9PFJwOvVbUSNradNL01KxQfUjJ7aqq8at8IwcwWC4wW2n2J/D84jXWgydntcFHade62u/xcP79ZqLCH1g70888YfZq1wkeW+MZ6TAz3mPrrkKVSyorSQwYH1Zgp7qpV7jaDO/tsGPnfjJ64KBVprcMM0hwSIDMALGhptiRacHGgtKgUa6kswAzWVGcFgVJB3LW2GSINrZmSwmBhY3VZuDgfCztbngup8k5V5FMAmahy7Z37hZyFB2H1Mkk6u16CupV1DKd1YAg/MHWU6gYBhkESPkcjW+s4uJNrAe5znFx3XNPGPhwcKfNRS1Jum0mbCDdBJ3BghTupYmdgRA4wiGAEuo6ZULAU9KCQBM5I7nHw6d4m4EVuErIYzTYgnYFRIP6tcqocQwgZIEkgAGZmbsxk3HPcEkjY6MD87dV6TASmeM59xoj/ACLxY/CgI/XTgEC49ML1MDYLUwDMEZMbHRniP3RFK2pTZHIIJZllCcCAfUbyPVGM52KcseYLF3HqBERsApBBWD1fD2M6j4h73uYmTkAArBUFmBGxEtbtPUB2nUuhYTdIkuAie+y31TV4M4WlxNerWKEhLbLyCWuulyJ/EbjtHUQO6g74h8IJWQmkoSqAbYwrEg4ZfT3mY39xoB+53zBFqMhIVq4BUZyUXZZAzbeSPZR7wH+/SsrnNk0WPi5JIZ6a46VS59ynk/EWtUVJR8MCoDMFqE9C3yBaSFj4HOAACkgPTD2tYKkggQfMG5aCQgDrLAXD4a7AqgCNIPjrkjI/nU2dadQy4DGFe05CgiZ9WDNwaMnJIpsziCmMPjTI/KRVoTwVBmuBBBqLUCLBUBr2ifQ0hARFwbqMyDqWvzSsyeU1UsmQsLkqEBxE7APEzdIGTjXlOh5nmXqFUVFemWNxJqC+6IU5gYx3BiDp48NcAicMhCkFxc0gBpJPSY2gk4kwSY1eR4ZrSPPK2IB5F+H8rnzcbUpw5cqLrukAhZcG7rgCUg2kTLTmRqfgeO810WA6MRJnNzkCVJEr+CJuEUwG2Aa/+6jyIlKdaksQ0OFXEmLHaB2tK7E9QHtqPwtyNqDUWqEgtUW4BiouIYD8MOOoCBhiZkxmocC3MidbFJB1nHXRWafGDgXLrTKIARZbch681DXVYJakoNrDBVc7w4Veb0/JNTIUgmGVlPSY2Iu3HYHsRONWq1AOjIZhgQYMGCMwRsfjpRp8OfL4igKZDI71CzFnJMgh6RYyGNqNABUEkAz0hew/U7rFBbMRelfZVOG48eaKiqUPmMZZyZFQJeBcAYLsjRCw2+5Usr+H0KqQAKqZVpa26DkqDEEsZxnvMaSOFqiDTKglC96QL7ACHQSuTDFlUAXhcRBAefDvN/tFEMRaw6XG+R3+REH6n21eWxqEximZRcew5CXKXBWgqUdijkKrDoLCnALCoSMFvLLF+sqpmJt8NBLKVSBDUrAoqmBcD0rIuhSDlJhOoAiZLeI+FPmXo5VvLaQN2sIwDcIIuwTgC7aQRQq8IrPUtXqD0mV46piPNSyAOhWZCNiXFotAPB16oDXXRQtCaYaqIZ0LAoFCi6sAA5tciWZKagQSPMBi1qcOfLeLuuFysAcENJkgMVYAYtvEHMqV7zKqnFBkvWrTJpxTZDdTTNQC4KxAES6mUbrRIUFLRY4HiDStakysgIuCmTVUhpIJDGo1NYNykFgGwBE88ZhqqyAuGq28U8nIJqopiZaM7iSxzjP6z8dLd2unVVkEYyCPhrn3OuX+TUiIVhcvwHt9P6iNTC+xlK2+isVnb1Ltxsqiv31sxzIxqMHUg0dbRCy86zWR8Ne6m1XRU6VW1GRrgekC+0NKHqj8INxgs24beNTUuIDKBgM8ggEqoMSOoeoGYBB7n60+PeeIqg2E3swCHoJIYklg47KJJEkhh7HRDwfyQcTXLVFDUlTJBlXgixQSSwWVOB+gc7QRxDW5ikHStZGXHzTJ4T5qVUp5dV6PrWqtOVlssAEksC1zSJgt8RDZSqhhKmR8P8Y1ijUXF8IlVSri4EQff6EZGsx7g43VLzE0jZX5qq0M8Uc5SlRdLl811KIu5lgRJHtEn4xrlqKcD0ZUqYuJAIILdwR7SRv7aO885QeGrWXSrG8PsYIbpgYMWbYBifUdCeLQDLFlEjqIMdUkqGmbSJAjILRIAjT8LA0aL0uBiZDHbDd8VDRZZhoAkATbABncmDuoEgdVgMCNTpSNRh0yqxBBhgGtR2VWMlt2G2BjfBXw9yBuKd5YqKciTJi4AxuCc9pxHwGjPMfALhG8iqTMSjYkKQQJBjcE5Ak29QjUulaHUSiTYuKM9WXdrndKQrMXUgNKGZpuQwhQZ91G/wA5WYjLanjWqIpVVQvAJcYPcwKckhrVP8nEiRjS5UVkrBXa1gnVduCSQR3ERCn+dn3MHE8OVd2d2JAkwRG2FtMN1LcFUbXCJmdc5rX7qk0cchBcL358Quwq4IkZByPrtqh4h4UVOGqhhdClwM5KdQGD3KxHcEjS74f8X0qdMUq7BAkKjwbStqwDAIBEwIwQB8dXueeLaK02Sm4aowtEBoF4wSYgY2zuRtOkOre12y8+MLKyUADjvwSgtdrCpZi9NmqkMWYAxtcDA6Vc9PSWOcZ0w+Bufm37PVUoQA9JrYRwYuAMASHLEH8QYHPdXFIxJRnVWQswkOJhSBKmAQoLEyYUglQRqFSAABaxJVFaWGZxAIJAIRTev4d7Zy85ge2lsTQteDGT6p+8YcVT8oUmZlLspFqltmmCAy7we/ackAFV4rmdUikFKqQRBTIlcdJMiLlAJJmDHUxANWqehWgVVKgqwTOHkbCQBFSAYi4/HUVRM2VOmSWDEQGwoNQOApmQMjde470YzKKVYMO2JuW73XUuX8etamtRdmH5HuvzBxpe4moavF11SA3lWCoqyVAKFqbswgXdomMkQQdA+Cqu1Kp5dZqVSiGb9FKlM9RJUkHpu3JBCus5A174bdjWFN5YsgRnBkOrAt9RBVbxBMzjGgiPLZSIw2QvIOwuvDdRVuN82oBw4AqBC1Niqm1SA6ddR7VxcAIbIkFbzo14TSmleuAaYlrQKZJUWnAkgQYIwMZkbwAXH8coYEJalGq1RMinZKoCCADeCZFqGCIBYSNFmoAVaVRzFOpbFNpNWl5iQLipa0TTYXT3iMTojtRXeiP2LTpav844XzHKUwSwZ2d4BCB6YBSAZlrVEwWHbcMNaYU0wNggXBUkxYgYFellYBjGAQWkiFjRnlfD20xMlpJJaLj1H1ECNsQMaEcZwdjeWGcF48uq9SSxGDTuglRado3gieqFweCQDgTlQvmysEDELVWbWVlJIBiyqwUAmWXzC8Y81gOzD3hDTrVacU6heomH8xlPDLYtlssZZip61tLQytJDTaq01amgYDzmBpyYm+5Q9n8IBDoDGQDTUHGoV4weUCtytSZS1qgIpKhZRGJbyxB6IDG1gIBGig6K26Yinm0ItPUsRUlCfi1uVnuIkScdtC+Y8rasp8yy9RajLIPxuyRBKggTIDkbiWKcs4oVKasGuJUEmADmTBAxiSI7e+ZM54dYIgZycbzufzOl8xaUGOUxPDhwK5pEGDuNbqdW+fcGaVY+zZ/Yd++J+uqSnTwNi17iN4kYHjipsazWkazUrqVXguAcUalRVEKQVk0wAaZ67SGCKuJwMxKnbTz4MootOqqRAqdtsgNIa43AliZxvG4OhXDeFj5dNKYBWwF6hqNYzTdcqSCxLHJcxbggmIvcs4Orw5ao9KmGYteaZFpVSWueW3NxzAgjqMaHK8PBAK81iJhKwsB9E06zQun4koEqpe12UMFgmQROCoIbY7Ht21BzLxZSpBgs1HCs9ig7KYyY6c42nBxpTq3E1SyxBITWUqn4/s8hL9/MBGYgWteZ7dPfEGD20mLXIBFy5hwoJyXAmW/CYNwEzm7bRbnbvxBLtTrF1UhPKpkhcqbbipHVOTJEToDxtWTUAIFoqMqWCJJbBGRcTcTkGFGAARrRhbTaXoMI3q48h33TR4D5kq1alOfXBBmQSB3NxEnJAGMEbg6e51xOnRRIajUHTa6sGtE/iPWS2Ji6MnEdR0/eG/EletVSlVUAFXa60gsFwDkwASQQRMj23K+Ii1zhJY7Dl565vdr6KPm/g569arXHli4i0GbiFAGTECSoYb75jSbxNBqc0ql4KWEox9JUD0ybew2kQJgznsWlnxvyYVKQrqs1KOZmJT8YOQDAJYTiR8TqsUxsNcuwnSJaRHILbt5JHDuGLAhlg2rdAFoPls2wkXEYxDHcQNbUQrmVPVdhC4UsQFzTYiCMOssMhmjAxLwHJarUqdRad4vZOmXDDFuBBKBSwumSWOR3oVC1KoA9J0cWnyybZEFbQLM7AwAcfkzgo6Ba+djzTT9V1fw3wnlcNSWVm0MSsBSWziCRABAEGIURjQDxf4cARq1BYbaooGCC0kgBSR1bxsrOQJ3KeDeN8zhEBFrU/uyM4t2w3VtjPdToxWpBlKsAysCpB2IIgg/MGNZ2YskJ8V5kyPimJvW/muQU61rAmL0VgCelfLS4WyARErEkzEiQSNbVKxS+osG3oIXJZDd2JMdJYw3SJUEEATtxnK3ou9NCgsd1BZchVMg7BRIzeNoO0Z2C95UKWsZZW4AgdJBgHpQRKnCCQd9aFjdej6vOMw0sfdOHKuQ3nzAzoEBpqTDeZCqGdoZgQYIgEephAgaFmrVpVPLtM0iRKU2No/CyhTaYQiARGAYJJhp8JR9jogCIUgj4hjP65P10RHDAOzjdgoP/AJbo/tH9WkTKQSDqsT9W6N7myC+CWqfKjXIq1ELHCwHURDKWCmMLIJxBNq5ydDub8V/4sqY6mAsEG1llZvIBUlCjEKcZXtdp4RIJ+Jn89/7/AK6Rec8JT+11IRC5qKGIWH60Tc1VZWYepVXpxmDOrRuzOV8PN1km3A0Ed8LczlAlQw7EuoIgw/WVPUeoFmMTtsIU6J84RDRfzASoEkL6sZ6e93tGdJvPuRGg6cRMDpUICocW5popaQzjYEycY9jNxXMgp8l7yHJtDsGMhg7MWqdRsIIs7lQCVmRxjBOZpVHYcPcHsPjp5q5w1LzjfUYXUzTXzFBlrVVzbDbFzPpyoPvqlT4cqWW0hmuV1qVbgbwVAtZrXHlhjdu1hIvNSTPymq6U2ZCFNStT9QJCBqYDXAspBlCQxk9QXJ1rXpBqbFVp303gsKfmU3W7BAuMAFxkzaRV6bQRq2xpVeMriOCv8t5gadSnScyGprHUHIi5WdiBcxLoBecMWJEAHTCdKfD8G61FlajwKjlnqyUtdWRVAgNeUJyMXZOLdNSPIB9wD+Y0GQJSVtJc8a8OCiP3DR9CP+2lVDpy8X0weHLdwVz9dJSNo8Pwr1XRLi7DV3Ej3Uus15drNGWmunqsDXpE76X+H8V0UARjUAVSC5UlQUWSrOd2gT8ZHuJucJ4m4aoOishhbiJhgP5QOV32MHSBY4cF4N0L28ClrxZy80nW3zLHHlqQSVph8ERBj4FbThM4OjnhTkIpUVZxNR/vCG/CWA9yeqIkzMz9QXNuf0OKrUwjuj0iSrBVcFQULmz1KcBQTBw499OXLeM8ymrQQdiD2IwfmJEg7EEEYOjyOcGAFOTSSCENOnf7K3Og/iLw+nEU2NqmqFNjHEne1iM2kgD4fnJade6Xa4tNhIMeWODm7rkgSxCzkUypIODLGJPmwoMiZKriWPsDqfwvxnlcbTcmKbA0pMn1QAASTb95kyex31Y8WL5PGOYBVocgsQwukkpnEn5CAwycaHvR9UK5LLKlj1dA7knILGQNsydzrU0c3zXq2gYiKjxH3XXQdeEaWfDnixag8us6rUEQxMCoG9JBMdURI2JOJyAxh521luaWmivLywvicWuCB+EksFekZJo1bLiIuARYOMbAbaKcz5VT4hClRQR2PdT7g9vl30D5fzRaXH1qNQgNVYFc7m2QI+I/WNNGrPJDsyPig5kof3gG/Rc84GseX8SVKgU8BwpmQ3+kJInpRFIHxK9508HmtKwuaihRuSYiTAEbzJAiJkxpW8dALxHD1LQTBG0v0upFoLBScmJEggR7aS6lO8nDEeWUJyxyDYzMQskkDB/Q3xpnqxMA5aH6cYprZDoa+eqJceatevVqCm1jtcDYWUKWIljthVk/Ad9F/C/h37SrPVZlsa0WnqOFPUSIIIs7DK/LTP4R5eKPCUlGGZb3MQSzZJPx2H0Gp+F4Xyq7xPl1QCB2RkEEDOAykEADdH+A1R0tWGoc3SDi0xtFVoD5FUuRoeGqtwzkQxvotjr6ReIAwRAxkkBjtsdZtvc6oc35atby7hNtQNgkGACcFSCJIX56s11kdgRNpibTESB+zvtpdxB1WZK/Oc53O62rVIK/Fo/MH9oH5HQTmHhpnplKdUqLy8EsQ0ktDGZ9R+MZEGYAfjvFtTzqSOgorSrDzWYtDWyD5fTtu0knEH4l11btR0Vch8BB9eBQvlLtVR/PUStQpYQDFoUgn3JJBn5EaB+JeAai4dLjTqtDgksARbAUH0yAxvBFsGZxpoIRHJwpqxJ2kqMfW0fknw0H8W8copinIJJBORIz0yPYkESYAjONrMd20aCQumBAoHhwH+O9CvDbJVZ6bXBnpBlJIaGXBYEKFvBN2ABiR3JL8fwio6hgDQqF1rA7FnIKtJyounAIgsIHst8sSagp08O9xRvLZfLwbjIwHDT0uMMSDkAFq481PJAKg9S3kmYVWBZ9syqnGIJ9tFk0dor4poEltO/OnO6pUOFCqYqGVspq4mCRUt9BMA+ZcP1SQBo9QACiNsx8ASSB8gDA+AGgtAt1CFNQm1ybgCFZbpyTIBa0XHEdpAJcu4i5I/FThG3i4KpJBO4hgZ+OgvtKS3xQ3xk5+zEDuyg/1/s0lUxie22nHxkp8gEbB5I/8rRH1j9ekumY7f47aPD8K9R0P/xtO8qxI1mobtZoy1squ8z5ejh1oh2Wp1CCDTRkJRlw3UzldpHbaTq1XVWLUjQawTSudDUGFLIwpRKhWYG6RgKcydDuVVOHXzWYlTUVqDHZvvAOuGUeSshiFkw13qEHUvAOootTerUQuFuZJZzCgEX4k2qMWmBdBjQ7K81le9tUaHnzorHAcOUZan2kvJcIHUxUZF+8DgMWINpjqgQsAkDVHg+a1+GcVAAohV8t4QFFUlYUE2iQyiJhn79Q1MvGhVZ0NWjRUsGZmNSrWLWiPLMx6Cpf9HA99UOZ0i9NTU66gRXUeWqJKFAadQr1PDvcFzM4ktqwo7qANSCPBdF5N4lo8SoKNBJIhhBJG9s4YfFZ/r0Q4njFRSzHsTAyxgEwoGWMAmB7a4nT5eCbPOXJtAhrQQWK2sB0kMYxGJJ9gz8BxChw9WwNRLhXqElXKMAQGViAEUD0ggl2kL3E7DgbFKPwbLsE+S84zmb8RV81aJuvyYBChSFywzcqmYJUSxw0RqhSrAIQxukA3Ak3iRByemSwGWxb3GddU4emFUBAAsYjH9WNKvi7kIQfaKSgHpWosCCJwQuBNxHtJgzvN45mk5apNYbHNzCOq4BKT8NsVztLKCSxPUAhDEkE4C7dB+B10LlPi6jVphmcIYBIbAMjdD+IfAZBBEY1zpqe3UDeCXOIeCQ5Hus7H2C+8a0qNIVbyMAzOTcxB6SfZon2MZjJJIw/dP4jCNnYL+iLcx477VxyvQJDllVCNzGASQ0ARJ7xIPz6NwVB1QCpUvaMlRYJ+A3/ADOuU8HxLcPVpVpVzTMCTsoUhpxgxIJE5j2A11qlWDAMpBUiQRsQdiPppfECqA2WX0lbAxgGgHqk/wAY8gql/tPmB1T8LUx0LBkyuWGZMAHb20n8bThGNxYITBD7YIIAOQzUzk5AIzBaR2GrTDAqchgQfkcH+vXIqfpWVBItJNwlgcMB8wB7DqicRokDy4UeCZ6OlMkZY79tJ/8AA3GluG8tz10mKxdJtOVJ79yon9CO2rfiyuU4VmVgrK1O1iYgmooBkg9mPY+2uf8ACcc/D1QabqO4ZpMowWLhAmVVTkfoWnW/iTntTi0RXwmGtVSvVA3DySRcRHwke+qmE57GyG7AOdP1jdibTLwvjnzGpA0woYjzGvwmD2IECZyew+cNBOuR0qdRUIYrMsT0jAZxODAaGZpMZBGNtMPIfHdqeXWDOyYZrgWABIknAcSIuGTIwTJ1SSH/AKqmLwIoOhHpa88ZcpduIZ0VyDSBNoYiTcjTbsfLAAP87eY0Y8J+JPM/8O5DVEWblyCBPSdiGUCI7x2Oj3B1r0V4i5Q0fzhP9Wg/OuEWhWp8YogIStcADKvjzDGSVJBJzgnGNVzhwyEJIStc3qnDUcfHgtPHZnhhKtbepJhTHYYMz6iYgzbb+LSfxkMgBAaQzCPSw+7NzGSimZEESQRJAOuncXw61EZHFysCCJ3B+IP6wdc5oozNZcMMFIDjpLkjcwrMCy4BMh7ZMZvC7Sk5gZGmMtOlFXvB/EGlUW/zAjXrDjFN2aQCZ3czPxInJOn3QTifDlNlAlrl2Ym4mbbiZ3uCgGIkTqv4Zp1KT1KNVnZgquCQLM+ooZkyzEkRCnAOqSEP7QSU5ZNcjdK4LbjeF8usvTSFEy5Y9JRghXB73BgJMQoZfbRHglDrcGcXeoXZDKApUkCZFtp+IPedLXifjFqsoRxdScoyhgwUkgEkECPUFMZhjExot4YP3crNjAMCd5IH7I1Lgclq7oD1HWX6c8VQ8ZcQygIJhhEkziQSB9Qv00rDRLxBzVq1VgYtS4LExvvnvAXQ+gOoT7idHYKaF6ro+IxYcBw13Vv7F8dZrP37b2H5DWatqpufuWtdhUqOOhmuESoUhZaQDPqllwew3GBqXiOHCi3zFLRdCSSPrtK4kfGNXwxtJp0FvV4eUtB6rpZQATs2Rv7nvvU4e6ktW1RUKmswPZWXIsYZgNEjInVc1LOZiMlNOg9OaQFOZLHl1FLNM0mpkl1MkgTAM7sotJuiJmAd5t4cYyYvFtoKqqGTcOsEi5CGWRIyoxGAM5hw/wBkdGBDMhD2qNwIIEkYnY+wnTvwPHJWSVIIIyDvnBBH6vbQnvykEbJPHEtcJGatPFcy5pwL8PWtcqWa1kZVkCSekXDJHygBsCWFsXEUxRsU0yrUpDEyYcW4YMCsEoxDAjJJ/DOnLmHCUzVqI6SUmohZ2FMLC3j1eoKzGItwsxJkXU4danC1gvSEqvW3E3G1hdFxBW8iYIwpE6YbJdKgkzAc7ot4T8Y0yq8PVmnUQKgLTDGNpbIIgyDtG500V6aVqbITcjSrQfzEjb2xnfXLOERftCPdC3l6ioFJlACZkwM5mTlyfgen8srK1MFBaAzi2AIIdgwIGAbp0rMwNNtSWJYGnMN0F5t4MplGNC5HAmAxIa0EBeqSN9x3An4D+TeFEroXrFitxsWcQYk/mNo3B+ZdZ0H5JxQ8ziKOJpVSQJzbUFwMe03CfhqolflOqvHjJRE5l9x5+iUfEfhluHCkMXplgLo6lYkBQyr0kEzJiMwRq34Y8WLSSyC1JY29VOR2BAuTEgzMk7zGnWtRDqVYSGBBHuDrlfNOUNSqssgsjETtIJW3cR6Lp3i+B30eNwlblcm8PL+qYY5BZ9vyE7c18a0vLigxd3EKbSqrcMMSwHbIHeNBPCfhXzlFd3ZabehQFBdf0mkGFYYiJgnIwdKi1VtYhyFYRJYXSWB/FMkGJIGeoSNdlogBQFi2BEbRGI+mqyf6IpvFRiawjMkX7tzz5pP574N8um1SizNaJKuATA3IKgEkD37KIOADa5B4TpPQp1KhYsy3C1oAmSp23gx7fCc6agdDOQ1bQ9AmWoOygSJsJmkTH8hlH00LrXFqX/XTOhLL2N3xr/NJT5vy5uGrGepG9EyS0xIgekqVnp/RB726AUqKqoVlBcgIMIb7SwEAyJlLridx8xp58W0/Nq8NRDWu5aDAYgG2YB3wD/s/DU3H+CeHqowhlZgwumfUSYIwCASRAjDETk6O2YBoLuKabiw2NrpNz+a1+XBW/C/MFq8LSI3CKrCRIIEZj3ifz9jqXxFXVeGqlgSChFoEliR6QO5+HwOkCpVrcJxDgEqySSQcMCElyGwUAyJwpBzLGLHHczqVARXa+wEx5ago6MWDC26QaZtjeGDDMaH1PasbJd2E/wBTO06bohR5lUp8JTXzFJvKQWYPZAKLEE7EwCWlLTcZwuUx5RGZwHXKwwBBDSvVJYKCIuBQjJiS3FVPK4R7fMcq49ZqBurzTgs11oUTMD0kknsOe8LlmbBaJAPS5uOBBDXNNwJuIJEjJmgC03hwQCBx35pdQRwwDDYiR8jkapcVzGmrvdcLKdzG1rbbiIBjqMjtMT8dAfDXGW2UyzWCSMi3v09ECAzkQwyUkTvpm4iirgBhIM47GQQR8QQdKObkNFY8kXVPooM/KCQFqzUIb1yAzXFQLwiqGADOY/DaIOdWaFGsOFZcJVIewQotkkqptlSQIFw3331Jy9h10LWijYAWyGVhKwZJMW2mcys99X51znnZVfIbpcsJNxn5/mNbd9GOY8jd+MKqpCsZmJAX9Ixjtgb7DRKp4JSRFRgO8gE/TTfWNG5XsD0lAxrcztxff9kp/lrNO/8AknQ9j+es1HXtS39bw/cfp+VrzL11P6Gl/b1Q5n/Cf+jf/iUNZrNDbw57ljt3b6Kj45/jCfMf2dReHP43Q/8AU/8ALrNZrnf7Y8vYrRf/AMJvl7FM1H+BqfzuJ/tVNIHC/wAQX+ir/wDEGs1mrw+/5SOF3d6e6M+Bf4+f5rf2m0a/cz/iI/pH/Zr3Wa7E8fT3VMT8LvT7lNelrk/+ceL+S/2KWs1mlo9neXuEjF+7yKY9cy55/H+I+Y/sprNZq+H3Pkn+iv8Af9PwgdT+MVfr/wDl12Hl38FT/mJ/ZGs1mjYv4Wqcf8I8yrOlrhf86Vv6NP7A1ms0ozY+SUwn7/7SpOP/AI/R+n9ippi1ms1zvhapxW0f9vuUleLf47R/mj+t9S88/hOF/nn/AIWs1mmm/CPJMt+KLy/KOv6B/j/RvpGp/wANx39DX/s1NZrNVj4oEO71ty/v9f8Al0Z4b/ONH+gf9ms1mrSex+y18Z+7+0pmHrb5L/zal1ms0mV5o7rU/wCPy1qdZrNSqrzWazWahQ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1080" name="AutoShape 8" descr="data:image/jpeg;base64,/9j/4AAQSkZJRgABAQAAAQABAAD/2wCEAAkGBhQSERUUExQVFRUVGBsXGBgYFxwaGRofGBsfIRwZGhwaHCcfGyAlHRgcIDAgIycpLCwsFx8xNTAqNSYrLCkBCQoKDgwOGg8PGjAkHyQsLC01KisqLCwvLC8sLC8qLDQsLCwsLCwvLCwvLCwsLCwsLDQsLCwsLC8sKSwsLCwsLP/AABEIAOEA4QMBIgACEQEDEQH/xAAbAAACAgMBAAAAAAAAAAAAAAAFBgMEAAIHAf/EAE4QAAIBAwIEBAMEAwsKBAcBAAECEQMSIQAxBAUiQQYTMlFhcYEUI0KRUqHBBxUzNGJyc7Gy0fAWNUNUkpOzwtLhJIKE01NVlKPD4vEX/8QAGgEAAgMBAQAAAAAAAAAAAAAAAwQBAgUABv/EADcRAAEEAAQCCAUDAwUBAAAAAAEAAgMRBBIhMUHwBRMiUWFxgcEykaGx0RRC4RVy8SMzNFLSYv/aAAwDAQACEQMRAD8A6DxnhabGp1GVqfoB6hH6LTv7AmSNL1LjK/DXJlLjc71QHKszjZk6m6BADJG0NvroB1W4ng1eJGRswww+R/ZsZMg6ZbLwdqmWYokZZNQlXi34g0GpSFatFK1UhVLVHUson0lOswJNpY2zgJ4bf7BxIWqAqm5GIPSpIJJJzi4AfCdOFPw8yWotVygJi7qIBuJABwhJY9YExgQMER4koJSoUuEAqsAWfzWYKAFub7xgMyGMEDdR3GrgtcaTsGJDWuhAsO+nj/CAcVVZqrl/UxugmfVnHaM9taaPVuE80GoUvZVEqT5bsRggsp8ssFGbSMrudWP3kpmSy06eAU+9YBh3m+TIkCSBk7bSfrABqtUdIRsaA4EeVflLCVCrBlJBHt/210zlfMUrUwyGYgHeQYzvoRyjwqqVBUIlSMI1jxOxkY+UD6+7GEA7RpWZ7XbLK6SxcU9Bm44+3JVDm/NVoJc25kLiZIEwdJPOOZ069RitO32aYJx+IZB+kH56d+bBSFR0DK7ASRKgkgLOZBJaBAPecSdA+f8AhRQheiCCsdAkyO595+XYamEtG+67o6WCMjPYceN6JRR2RgykqRkEGCNM/J/GQuP2gsDaACBK4kzaBIYzGMGBgd1nWj099MuYHbr0M+GixAqQevFdXp1QwDAggiQRsQe+gviZCqA0g61arpRvpqt4Vidyc2gsTgg+xG+lPk/iOrw+B1p3U/8AKe39Xw000PGNJ0JVKjOouNMAFjG9ueo/AaUMTmmxqvOTdHy4d2YDM3nfmlKfDoNFqbWSxLXKkEFskjqnctBxF2I30H5v4RqEAqRUtBAiEqgG0BQ8EkBUCyTcQZ3A04jXsaGJHBJsxUjDaUOUc/pcNUqcO5YIrm1zECUvIbpW3BJAE+lvbTWjhgCpDA5BBkH5EYOljxxSWmgq3MhY2kKMMQCQWP4RgzkBpg6K8gCGkpAS5hcQsYu6rdpxd3zn66s8AtzBFnYHxiccdPXiqvjCgvkF8XoegwSc7gAEXYk2tKyokGNKQq0alOmqdVU4VJMOVJW24tCn7vJ7AdpMPvN+TpxFMo2CQbWHqQkEXL8YJ+YJHfXLuHoVOFJdyokuH3VHbYA1GW6F3BHeMG6WLDqKTWBk7BaDrz9FBW4QEKKdxUkqvUKixAFNrlSSkrJ2tuG+2rfA+D+Peg5KwK0NaXCMNiDEdJgBdwRLyM6zkw+1u/l02e1kLiIU2sSR1XRl2NoIErAtmB1c6vLIWaBMYvGOhDWto+B1H3Sv4R8OrTRarKy1YYEXHEsxtPuBdEbdIMTplJ16BrwnSjnFxsrEmldM8uctJnbXO+O5SzcU6siNTFZ2BKEhVIEqpJ3z26ZQzGuhCgM4GcnG+lHxryxUS9AFD9D5CqASGOCQuQp3kGACMmSwOp1d6bwLw2QtvdVqXNW4UEo6upDVGV5AMkG/pkrM5MHcTtOsq+O6jSFRVF1oaGYkN0q6gwCLvfECe+lXmNci8sMIsFRAKEusCcXBTgkYwR0zohy+uZPmBxbOBl56haRESBBht5Wd5LhjbudVqyYaFxJcNfvz5K59l5n/AK23+x/+us0M+3Uv/jr/APVN/frNdlPh8kP9PH/8/JdoOoeJWUaWKiD1AwR8Z0qf5YXVBDwkZFmZO2cgjWVufLUENVESMEgA+0x+3Sghcs8dGzNIsK1yrmjpTtPWRtcx2+cEn6//AMJtxlGqAlRRJ7MJAPwbsfjjQmmBEzjee3569qJohY0m0eSFj3XsfBW+O8PNBNJ2gqylTEwwgWtj09gZB99UOT0Ca1pUMKRuUM2UIW0KgJgELkyBBOPfUHD+bTqFkcgRMRIOwti7MRPaJ3Or9HiEruPPplHV1tdQRNsmGY9jH0uEGc6g5gKOqh8T2tNnMK34j04rXxBzh1g0zYIOaggAgm8kWEyoUGepe5AGTQ84pUpsOpxLCCsFd2DeYVLHpY37rcScWwd8QUn8tulatK0SsEvvlgQQdu4II+MyFnh+IcXoSBLB5kUydgUgbLItDNBgeo76lgBagxBrmDRGf32NwLhmta5DYIEoRCkHqhburA6o3IBPcKxbruMHNhUArIEAkE5HfJme2kqhxBtE1SixEsy2qrgzcQ8AWqSGK/owd5mp8U8yjGla6m00ysBzdBMIGhRUBEEA1BJZtqOj7kOSIHRqk8T+HWDNWpAlWy6jdT3I9wf1fLZbBB0+0efMA3moqlTGKqkDf1kwEyAMndxMZAo805Xw9Y3XGjUbG0gke4WQf5wMe5OrMkLdHLSwnSJYBHMNuP5Sc1PUflkZGCNiNE+ZcnqUCLwCp2dcqfr2PwOq1umQQRYW6yVrhbTYTFyDxjtT4g/AVP8Aq/v/AD99N6VAQCCCDsRkfnrlbUtS8HzKrQP3blfhuPyOgPgB1CysV0WyU5ojlPdw/hOvP+V1a5VQQtPMwoLTjIaQUOCAVnftGb3K+BNKkqEliBljux7kwTn6nQPlvjZGhaw8ttrp6Pr3X9Y0xcNxa1BKMGHwM6WcHNFHZYk8M8LcjxQ54rYqZ3x7d/z1HxfBrUQowBB2kAwRsYIiQYI+WrGhnMOE4hy3l11pLbAHlBzMHqm4RkjEfhOc4oEq3fekJ8GBoqCpd5gIElmNy9mF24lTnsSwGMsyEaB8k8NCjXq1GAJNqodzGWYkwCSWJGZgKI3MnCNWkILrCNiXNdIS0ofzDnlGjN7dQjoANxnaB3n3n39tAeSeIwpYOXamagVahN/UzVJXaQosAG5+mQN8V8tbiarIbkdwqsVbC2nCLKC4Mjk3TgtGIIM/B+G66oaa00RVZ2C34Mo1mRuLlpmCPcxOjhjAzU7p1uHibFbjV67j6Jh4jxPwyiTWQ4kRLEgfBQfy0B5hxtfjrk4dCiU4zUAAckAjq6gAFJMCTJWQOwbj+S1OGKtWpsy2kfdCQXIJ6WM23OZF3diBiAegctpgUaYXYIsfkNUOVgtuq6WOPDNbJH2ieO4/yEj1/wBz1wpYtewVQLRJISOkK2cx+Fpkk5mNVeB5DUZL1JdDH3LAoICqQp6RBLGDbgW+4OulRpZ8QcwPDVlqKGKsrmoAcLEQ5E9ziYOx99XZM9xpRFjJJDlO/BB7eJ/1ar/9v/q1mhn+WvFfoD/eUNe6Plk7gmc0vcFpwnCs7GKTtkiVRjaTIBlZAOYjuJ+mz0IJyRDBWkRnMAmN8HByIOt+X+J+JpM/lkC9r26AQWYycbAkXHEe5xqV+JNRmaoZdjLZETGbR2WM/Mk5nXNBJXoc0of2gK8DfsoqCm3pcHJUiYnHbMHcLAzLKIyNEeC5q4IVmBExlhOIxnqHybOdC+P4ZVJNoDOTd2JJIMRsMtMYORGrvJ+CrcUxFOCUUZMCIwDduTg/QRtGudTVSTK6PPJVePBGOGNZxTf0qZkgBu46iLhCjPxxMa3r3NCGqCowWqr5V0GCTGIJIAgqSQY2zHwvBcQKjKaLoZILqtykdnIm1iQAMZyZB7U+O4ha7AkgXNAE5A6rVYe5AkGDBZhtnVNzus5rc77FV4AGu7m/TZEeG8SPQX0gp1C2QIInFs3KcGRB/uJUlp10LUGNJ2M2tIW4HtI9xtH0Ggb0VZqahaiAdILg2kDdSAYCwcE7QQZGqtBGNUA+YrBlBEK8kMJi9YlYO7TAG+oIG/FUfhmSdpvZP38xxRGvwbK7U7QJgCVIF1pBIJJyQ2SmwwLoMaJxHlvUVipuUMV6SW9y9+SSCuQAIU+gCNWa3OC9Rpa5S7A0z97TtW0hlAzEMDcIiT7ZnFW4g0SDTIFy/hAaJsYTdiSQcyIxOuvvSLonNAzBCW4ZyaaU6ZqUiEEwALad+7IEYSrADdSFPUwJnTgOLq1KfllLipU+WahORMlyScEXRSknCnAOrh4HqXpZlp2qKZRR6mW4zGYVryCoWACNtQ0ODiLwpUBz6TKl/XcD0sIB/knPxGrWCh0CvavMW4dYDSIvv9a1UQMXDOzsVW9lBJGLzaDN+oeI4VHdxROQCwWQUhXZSPMkKGNpa3EANOBOrKVkamWVSh7MQtyAtabbxmQmQYBBILLkiqKhvRVDBSLCpeq5Aa1aqtUYCWtAUKIZbXciVtMCxqpjlfEczP8AKoNgkHBG416dXRwgqN94TSYACWX7uFRQSGKIVW65pIfpUk2zqnX4dqZIYSY94Ge4MZH00YOtbsOIZKNN+78KGrSj5aIci5+eGbIuQ7j8Q+IO30P6tU51HUpYxrnAEUUw9jZG5HiwV07gOY06y3U2DD9Y+BHbUlGlaoEsY7sZJkzk/XXM+U81bhqgdcjZl9x/f8ddDpcwSpR8xWKqVuuABtjcEZyI20hJHk22XlcdgThnWNWnj7LfiuKCWkhjJC9KljnvABMDuewzqUar8BXd0mogRsggG4SDmDAxI/Vqnz6qbGRGVXZbgGDEEB1V8LvN6j5sNDAs0kQy3ZVrwp86u9QLApk01YxmB1EQZ3JGQIjvOCSvLEdwB+3/AL/lqnyCqDw9OFshQCpiVwCAQNjaQYxvsNtXXUTPcCPp/j/GdS7eleU9otPDReVKYYEESCIIOxHtpU4vj6nBV1o00DUnFygmCvV1gEnMSXz79o00fa0svvWwiQ0i0j3nbSV4sJ4ivQZAQguQMyFb7pusYEOCEBK9mukXDe8W9HZFwwJdlI05+qdFBjqgHvG369L3iXw8rzXDOalNTiSVZQbrbQMwRcAMkgAzq9ynxDTrU1Ym0kheojqMA9MYPqg+zAjtqn4o5mvlPTUoSyOTLDYYACyCwLEKSD0zn4Q0Oa/RRE2SOXu1St9krf6rX/3Z17rPs6//ADGt/t0/7te6fW5+qm5C94Xi2aj9m8ymFqZZmDG02yyXNNuExIA9iJGiHK/BVWuHFYqE9N1ss4MSy/oyFXM5+MHWnh7ktPiCXqVYN6gJgX5BaBPeY6QIjPsOjjSz5Mppqp0hi+ocY4tzvp/GqUqv7nFIyVqMGJJJtGT2uC2zBAO/bUHhfldThOLNJhNyTcCLWVe8QCDdA+v1LrqHiWCqahAlFYzEkCJMd8wNvYaD1jjoVmNx8zmujebB0Ulgme+ucc8CjiayqBYHkgmFlx1ifwgmRPYjcTph5p4vIpsaVObZDMzKVUyAB0tkmQR+2DCd9rN4qEgtuSDAunfBwZbIiCW2jRImkarT6LwkjC57+6q551VjiKvU1ubiSXBm4G2AVMgm1gveQg2zOLXJUEyQPQZM9KgD0gFcMDOOwwd61VgwPbJYgSYzIgvkg3yM7E7Wga0a4Eb4ORLCCpgkYBBJJgnM9hsDLYbGMoHFF6NRA/lsGtqMMZ6QpNjrszbAknDLcCDA1nBOad7SrWkXOlQFYJIBi4kiQBkKAYzE2jX4iMrETnpAGVBQgGZyt+Ru2r3B81uqoYCsVKny1UwtubUIJBBYbYNsd9Ql5InAEjY7+nPjw3RShxi1GhmW4DoAi5YBDMrZDAsSYjuQQe3vGVgiFqYWHZoBWwlkcUybtiJMBiJiDJA0JuKsQJL3S7EZkM0lR5cAXNBM7NOrJeyj6z5YuaCXVgXXAkAhRAMOcAgGDrq7khLhw05hstK3DItWVARwWksrEA1BCiFMMbiCbsGHHSbrvDxKSA4aAXIPmEU1WmWWcvcoZJhjFxZcgaJ8ZS86kPLqKxAnfqUFvS8GBKkKrxMT21T4ks7FRTJDYPpVizIW6CZteWXputNpAnZZu90iRzzsqdDh0Y9VS11CEhgxYsVuyqh6qrNLe6XtEMws15UQuJCKloIKrgCz4Wi0hQQclZSAxjMvEqaQcKLGa9hcBFzuQWvdemRUjpBCmQRuWmCpJBLkKGVgOpmVCgAOBcWCpiCwNUQVhdW21V43mJ2dqFgA68Zex1ercMH9Dgusqykt5kqJtYsJbBEOwUMIOS0CpHYyCPoRogNrdhnbK2x8u5V2TRXw9zALdRcC2pBUklYdYK5GQCVH5DVE6rtqHNsUiSRtmYWOXRv30RKXmuQIIWoA14ptMMDAyQ7QTHx1Qp0jxVXzlZlp0zZTBWBUBEVSZAe0hrQNrqStkYIulz1mpMhewso8twxDhyAoAAPULveMsogjOinA+KeG8lPLZmATAFNroQqrSCABaSJ9snYHSRY5uwXkJIXxEitbpL/D8dU4Wo9NTdVChVpQoDQyKshWJA8u5xAUW4MlNWOG8QcTU4k0KqeXZ5ZZAomormCcM+BPbHudV+Y1xxFX7xyi1CsqtU/dimCwqNDWI1jI0xHVnaQQHM0evVuphlZ6fWQRCrkEyk/iqG4SIG4zopHeNU3lvtEWa/A54+KWBwSUvNLlQaRNMBmCklDMgHsqi4QQbWYZCCd+De2qVRX83yfLWcDzEm1hKxTJpJJI6f0twSV4K6vLVUgF5cox6XSIIA6FAky8kN5YumdZw/Kq0F6SsVJFKCE81BZaxAkBLXukTJBJkrq+YAa7p58wdefTz2vkKpxC0KVWopZHamVZAEbFUpdjq2Lw5EgAdNxMTtxPJfs0Nioqq2epmhVZ5VmFsip7AFhE4PSW5B4LVVFTiFBrZUkGQV2AJBzjf5Adhq7xfhs1OHpUmqur0rSKisZJUbtO85PwxGhmUXVpN2IY11ZrrTw8xXOqSvs39J/tD/3tZrf/APzhv9Zof7tv+vXmj9Yzv+6Z6yDv+g/CkAenUV1klSHkMGAgCRKiNyf7u+uocDxq1aauhkMPy9wfiNjrkfLeGrVgQtKoxi6YBJGx2AjMgD56O8rrcZRqinTp1C5FxVgQsdy5PtgTk7AGNDlivimekYGTsBzAOb9l0jQjxNzAU6DLu9QFFXu12DA32Jz7xoRV8VcQsLV4apTLAm4KCMRgSxWc7AnUXDc2p1WDU2Ba43lulwVXb4mCAMwAfbcTYjuVjQYRzXB7tQNdONeKDUOXVKdCquwL01wpuLZIDCCQLWLE4INoyM6quhVhNwwO0AMYZhJPYxJPb5Zaq9UMhTyy61RJBAjOA9xkAgZESdsaqV+U2GYJsBsNMsWw03BS8bGSDM7z2JQe9bceK1JfufLuA58ELo8jcUvtBhqU5iCxQMVmxlgbCZzlhG8jkIJySQQCcACZWI7nZlNpyVj3lx4jlhZQiuRTb1qSWn2tDSAZzPuAYOoKwWiVRKQ2HUbQN8jcZIBzgTG+Y4FdHjCfEn0oePj5JVp0wVJBKnEJIkACTJHeRbIGZHvnT7I6kArE5EgRsTEGYgZIImMdzDA/BU6jKPLFMspIVmAv2I9M+wkmcdtWKfIKd03YgrAME73BjPVue0751NhMHGNbv9r8N0MbjQqqrikzLAAJMKhyg6YEQWGJ9CGCTiKk6uDAgWn1OeliAuIBlrGK4BztvgjW5JARQWmWhgWISVEgmZtJHyycbascNyOwSrTUkEMwBEj4CN53mf2wCgGWEN35v6DnVEuT8EKaVmgPCEbQzbm2T2wIz3z76EqVYNScLcI6dwYMqhkwSBHeRhgRgglwXMXqcPA6i7lSQpimoDMWcq3dBiSOpo0B4hkqGTI6ipki0ggMbipEEsfrf7bQ2ySk4Yy97w/v4eCkbiCSWT1uVBa9EfKEMXAABYZbqKsSrCB3yvRMXdILSbipQM9twqBQCfMIVSFwwCsQFnp8qBjTLWDzOgGAAQgM02SWZRE25JAEkyAUOlNbbkAqA1UVeqgKlGCoFs2KXChWUwbVDjfA1akpIzI6qUnF14StPmWAegFTVBYIWBaDm0sfUSbW2AWPVpiuqXLURrXK4VoFO1belQWAJgFoPS24IbVv7SkoA9HzC5powFtjtcSjAt0kYWQTezEATI159kVblaoC5KeZTukXIFyAMgkWnAG4wcDUAhdG7KbaaKrUeRq46aqsbFbYyLtrgRKggEjHb2zqGj4ZrM0Mli92Yi36Qcz9NbU3pCooJRUCXqynyrCzP1IHJgkMZHYySI2MDmBIIFUdkDlgOsgSF6jDwRjJ6hvvqS5w2TP6ydtgH5ofX5KaXDvRAFStU6mNpBKioCqiXE2yIURsTM6rcRUVZE1ABAhoYXKmQqoSzEBxM7krk4nbyFovFJjaWVjYS5lDdDMsNsYl6h3BtJJLZwzecx8pqhrKWMVSaZcsIuDWgHIQHcQuFJzqRe5Q2mRoznXxUqcM1RYVUq1GJue4MwFqgo6lCqsUap6umQP0p0Vq8gqeS1K5aiMlpV1QE2g2yUADAG3HTAG+tOXValC8MjvkAAbfijqMtiAGOQLkOSWOrfEeIkW5S9Km4tCh3PrdSQpAAx2kEzB9tLuLieyEoZH32BpzzohvK+Np0VJqIQ1Ty1dRTaxTDyCTgnDXKO7fyp1pw/iGoD5IipWa4j0lYDQX+7VZ6jMEiVXLAk6I0OBdGzS80OxNR2KEbyCFkZmBEGLTnaSNGiga5EUXgXMoAkCYPxyTqpLfNWllj1NWT493290K5YlWkAXolqtaGqspAVcwqwWJYgMZIkYOYga0fxDSSqKb+YKjqCLZddv9GF9ZBkdKSTOO2mHS34o4I1THk1XUgI7U3sNrMboAlmt3gCTMCZMQ0hx1S7HiR3aG/PIQ79609ubf7VX+7Wap/vfx3+t0/wDcv/7es0ax3/dM9Uf+w+R/8o3+5vxlM8N5QxURjKki4zsRHqG4nfpM76aeN4xaSXuYUECfixAH9fz1yvl7mrUY0pgICQZ6iVgKwggYM9JByO5EV+K4l3kF7xccVCxX1SY3JS0rtiMWjIN3QZnXadk6O66bMHb6ldhuGPjkf3/499L3i/lNKqKZ6FrGoiIx3IZhcpggsIkx/J9plC/fI060pUe5Ce5BIBWdxIDYOIB8w4g6ZOa+K/OWmgUUagYtdUghSisQVPbK+qRAknbVBE5jhSD/AE6WBzZGGx37Ujx8JqFAp1qy/Ng6n5qyx/s26A8x4g0Xp06wHnJcadQhmVg4tNrnKEhYM3ZOZ3Jzl/jWg4HmMKb7EGbZwOkxtJGTG4+ehHi3m6VHpik5JQsGgwhDAXFtpVCEJyB1HMgamPPmpwVcOZusyyg13n8opSq3KpVgy92BBBEHMiQcxtH7NV+Y8OhS6ttTBYsPZc5UDOBMAbjGoOXeFAyeaKrLUqAMLbYWcgGPUROSCJ+Whz844nhXNKva1oS2oTaHuMEriQASPeJzGpFE00orAC6onaj0KtVKtS0UjTkx0MGI2BUMQBjAnJA3OCANVajVlW7KhSYDCfc91IPSTLSJmJnc3y3ntKtgG1hAKtgyRMA7Ex7HH01dqkKCzGABmdtcTWhCIMQWGixKQ4itUgF4INwBUKZHxJHyGIkwfhcr8bVJCkmkYkDEvDhSe8AXAx8QfhojxvJUdi4uDNiViZiJEgwYxI0LfjCjwgDQwJj+DJYwCYmSewJgWyPbUijsmWvbLWQDThXIVzldalw1VSzOZUrUJCwt1sFzOPTsCdyTtrXieAUg01CLUpviQEEiADC7iCNvcDXlbhppq8MaiBRLMtzQT6mWApyTOI/PW/MadyUSKbTZbBN2BHSahm4m2fUCAfeBqOKCD2w69ToduGvy353h4CURSVbqtFywbrsS3p9zEj+7Wj8tOAq/6UEmwELAWPUDcGCCqQtxvpiSCA5rjigwBeaygXxGzELgjt1C5bz+PERopxTg8O7EqYYFJKq1MPTCkqzAiSGPv6tjGpOiFi2kdojiqHLOBpOClS6q15dWbLm1RILKR1b1AFJuUOcXFRNwxb7uw3zc1KpVALlw4uMs82vM4KkTMTnUfAr5VcCaP3bFg7BmKrBtkFukENTNy7DpBAIIk4jiiU6HpKqYAA2sFNiL7lI9f4guFAOGnVTukHaHwUflVa7hrbDTWZcg+aB7ovq6g4DSuJmZMS8PT8l1tvUMSzUqlNqhCrYsIRdFt5G0tAn0ydEqT/Cqy/dta5pMwfpGTDXX2ogtksTKgzJF7mBdrVyEZmpuSGQtImRJyDtsbp9gZ6+CkUTSHcQ1RQWZXzKrepUgvAa9SoksQCDbEhhjciKJ9jGfcjTLSoIwpoKciYWo6yFi1LQsqQGUG18jPxgr/FUwtRrTKXMAc7qYIyBsdFY7gtjAyg2zipHqOcXsfqdQ+SR+I/mdTUasakVdXT15dFWo16iGUd1J3IJz8/fU3D83rITa5zEyARgQBB9IjsIE531441A+qkArixknxNB9EX4TxbVUQ4Wp8ThvqRg/lojR8YUz6kdfyI/rGlMjWsfXVDEw8EB/R2Hf+2vLmk6f5V0P0n/L/vrNJXl/D9es1XqGoX9Jw/efmEM5bVsb4gATC5MrkqVgQ1O4bZCxBJiao5gmobiAMyNwScXDcDEyJBGvaNM1HFOmpLqoKzgZVZHTg7XREC4D2m63hTi+1NgLYkR+JbTAOREKcARBgZ00a4pzrI4tyPpzuqzvQalTZlNSoqvdZNgwyqxkdeIIjIDfCNNvgbkyOj1qgDm8qgIJVQFW6AcG49WRtBwSQEn7O6sRVlSsdJBDG49I3wPUcjAO5iS3eDOdIlR6M2rUYsgMSDsVJk5IAjP6IwcaDNeTspDGxydSerJPE886Jy4vl1KqttSmjLEQQMfL2+mue+I+Vtw1cAXOtRWIZo95YMZAkDGcENPaNdGVtLXjtzZRAMS5BImQGAWRH8plEd7o99KwPIdSyej53slDRseCG+HvE5op5dQTTXYzDoAJ6pMGRkDBifVojQ57QrcUl6hQKZVTUC+p2SBcCQJiInc/kmMzAw7rdbcR0FjJDDqQAXgVKjR3UAgagaqwy2AVYMJHSQEwIAI6mOQJukfDTRhaTa1jhIZCXbE+66H4s5Aj0mqoqLVWOoruJjqgjaZnfpjvqXkXJ0aitTzKjCooYC82gMBAEz+v3OkHhOIqksrVGaFICFnshQesoDiAiwJ7GO503+Aec3q1F7lqIcB2BJB3A2yIuOB6pAjOhPa5jKu6SM8UsMGXNdG/RWfttlQ0avSwJtbNrDsZiFMESD3mCYMZQpBltayozDqCC5T8hnHadEOO8PUa9RnqAsbQnqIgHJAj36cfD46G8vZeC4p6dRyRXVWRyAABTEWkj4kknaTJ9eKhwI03QGytLex8VDT8fdZV5RTJzTAO5ERPzH4sgHPca9bhypdgYDIFzspUyDiAB2xr3xVzOm9NadNwzkyLKlpgDqF4wDBBgkTHuVkFVdyQbi6kXoSwVmwSisHBW1vTn2Uk5IF29oWUxEZJG2fkfmjD+UFeYK5c/j+MgCSduw9tR0gi0jDuZuoEKS1NYW4FlLKtyouWUzkjtAGpxb4ZAjNDRYaa+YyWuGgDzMi5bA3TIyQ0ifmPFu1QpQYBmgwXUnoCsaYtBOFqsAkYBLSDBHEHZVkDj2T56/yrPBtNUsYLYDBGJFN3BMtTtuCuZZTJBwRF0mLinNoUuopxeoKgUm8taZAQXFqZDlzhSYM4gMd+FNCmoVmIegzllACpUuYsRbTJVsC9fxAi6ASY35jwqeYTRKk9NRmDi6GqQTB9YBG+4F4BDHqpxStU6ih/H02vN/mQZxaWWxrgIZqdsgXdDyQWWCMKSFNbkVQTRsZarCnJRgASVkwxGQ0wQQRFwJj3lfOwaaFrnhQpIF5a0C9otDMB3gE9SmAda8OKhLmmyq36YZHNjB7AwAObyG/CGVR1SueN8VBvioqZW8zTe6lVskEGRVf+FQC0wJIJAyAJLGYmrcN5yGk8+ag8xGMHp2PWvSxBwcDDDcgnQ7gSHVawAD+YwIl2vW5Llgk1JV7WDPNp6jarC2WjzpaLUqSNUigLXJCARdBYg5AIWQQRHmLiSoMkHhuEQOewhzdxzz5oMHgwcEYI1ItU9tFPFfKPKcVEXoIAMdmGM/MR+XykLTfR2uDha9LDI2eMSN4qdW/VqNzMx+esDRrI1KIBS8NOO86z6alZf161j565da1n4/q15razWalcmLwDy9LGrR94WZc7oJm349jOfaY026A8cg4IvxCKfKYr5yA4UDHmIImfSCvcR7aJcBzelWW6m6sPyI+BByD8D7aRltxzjZePxJdM8yjUH6eCq+IvD6cTTIgCoB92+xBG0kbiexkfDXKuIoQWvBWGYMCSQMnFxYknq3GB1bRrtLuAJOB8dcq8Q3GvUqNSdFqMxWVIkAQS0wDMK1syfbGjYdxIIWp0PK7MWnZW+XeNOIpqglKgIn7wEMFwDBBkw2IaTkCdefbqvGcRRDOAzmIWQopkkECdyRDe56TA2A7llOiXK1GYE2hRjIugqomCSyjHw2ne3yTihQZKvrCkBgoutW4E24um0jpGxTbbRywCy0ap4sja55Y2na8F02hy+mqBFRbQIiAfznfSxz7wYs+bRBkCCLzd2BKkg7KLgvdlX4y18PxCuqupDKwBBGxB2OpDrPbI5pteajxEkTswK49TSGpFSQUHUoknABAnAPoKm6J3zJGp1di4bIcT1AgEXXyfcEnpBkz1bSDrfn9JRxFaz0+Y4ABMSN1JHpzI+uqfD8YQt4wqsVAK9K9X3a24JGfcYu951pA2LXqy4P1bxF/wnDwJzws1Sm7szPFRSxkmZDKCSZiwfKDtI0U8ZrPDhhFyuoWWtBL9MZIE9QInuAdI/BVF7WpIJQXWkhXZyQVBPoJYzLY951a4jmNS1RVqsyMigEOWSbmwL1JZnS1DcSepjHTpd0XbzBZMuGInEjdDe3Pei3K+XeeLKTqPKKhmhjIsFu4VpOCIYqAuQSdMnBcipClbUpozE3PgEFsSRgR6RtGw76BeEuZopKSgV2YLbMCxVhIb0wsiMekHckln43jlorfUNqCATnEmATHacfXQpXOzUk8W+TPkSN4g5a1CuKaX2Op8sB2UHpi0sCciLZMR5gPbJbkXD0uKLs3U4cujAmReMshH4STsJX+rUXinnfD1BRioHscObGIxmAYx1OoW1tzA3jS9yWq1JVe9wVJBESeioWeSCGtMqpYgi73DMGMMzmdxTYzyxAO0dtfHddE5RwKUaaoFVTEGJN1pJkkgFibixJ7uffITmgSjxK9VMSbwrEzD9NZQoUwGFj+5N5ODrXww/wBpC+aWfyY8trmVjGHuIYGpD07pZFmQY3ALc05QHYOCwIYPCwLyLYDNFwgJAII3IMgxpf4XUVnCmSEOKXuO5eKbMGVEpN1moLlKJc0AVEUR1BXyTJJXZl1rwlZBa/luxstcDdbmY4BAMNA6BjqpWqCRqzw1IVqf3dhrqwNwlJKAIQQC0ArgDK3JBgqLYuJ4Qg0aoqqaTGmTUcrVWJFzdQhQ0KpKkCaisLbIJL4FXJ4LJcmjbxDspqBg4sIKFgvlNmWulFLD8TAHFsQHg2RnqijL01kMarMSpUggSAB0OAHtACghutAda8ShAXpvhMBaVhdGkyQSoWcK2FtYkEGVYecNzCx/vGp5BpMtWKbkMC5kl7yQHRVvgL8A4bU+SkjTs7IzyHiFrUn4dzfYqjJYlkqCUYswySMyCe05B0pcXwRpOVJuEm1oiQDB+RBEEdiNMvJTYy+UKihpDUqh6QAq22NTU0yQrUlBLEFVObriLXiTk3mIWRLqhKzBzgRIBMHGIwSAN4GqNdld4FM4LFdRJTvhd9PFJwOvVbUSNradNL01KxQfUjJ7aqq8at8IwcwWC4wW2n2J/D84jXWgydntcFHade62u/xcP79ZqLCH1g70888YfZq1wkeW+MZ6TAz3mPrrkKVSyorSQwYH1Zgp7qpV7jaDO/tsGPnfjJ64KBVprcMM0hwSIDMALGhptiRacHGgtKgUa6kswAzWVGcFgVJB3LW2GSINrZmSwmBhY3VZuDgfCztbngup8k5V5FMAmahy7Z37hZyFB2H1Mkk6u16CupV1DKd1YAg/MHWU6gYBhkESPkcjW+s4uJNrAe5znFx3XNPGPhwcKfNRS1Jum0mbCDdBJ3BghTupYmdgRA4wiGAEuo6ZULAU9KCQBM5I7nHw6d4m4EVuErIYzTYgnYFRIP6tcqocQwgZIEkgAGZmbsxk3HPcEkjY6MD87dV6TASmeM59xoj/ACLxY/CgI/XTgEC49ML1MDYLUwDMEZMbHRniP3RFK2pTZHIIJZllCcCAfUbyPVGM52KcseYLF3HqBERsApBBWD1fD2M6j4h73uYmTkAArBUFmBGxEtbtPUB2nUuhYTdIkuAie+y31TV4M4WlxNerWKEhLbLyCWuulyJ/EbjtHUQO6g74h8IJWQmkoSqAbYwrEg4ZfT3mY39xoB+53zBFqMhIVq4BUZyUXZZAzbeSPZR7wH+/SsrnNk0WPi5JIZ6a46VS59ynk/EWtUVJR8MCoDMFqE9C3yBaSFj4HOAACkgPTD2tYKkggQfMG5aCQgDrLAXD4a7AqgCNIPjrkjI/nU2dadQy4DGFe05CgiZ9WDNwaMnJIpsziCmMPjTI/KRVoTwVBmuBBBqLUCLBUBr2ifQ0hARFwbqMyDqWvzSsyeU1UsmQsLkqEBxE7APEzdIGTjXlOh5nmXqFUVFemWNxJqC+6IU5gYx3BiDp48NcAicMhCkFxc0gBpJPSY2gk4kwSY1eR4ZrSPPK2IB5F+H8rnzcbUpw5cqLrukAhZcG7rgCUg2kTLTmRqfgeO810WA6MRJnNzkCVJEr+CJuEUwG2Aa/+6jyIlKdaksQ0OFXEmLHaB2tK7E9QHtqPwtyNqDUWqEgtUW4BiouIYD8MOOoCBhiZkxmocC3MidbFJB1nHXRWafGDgXLrTKIARZbch681DXVYJakoNrDBVc7w4Veb0/JNTIUgmGVlPSY2Iu3HYHsRONWq1AOjIZhgQYMGCMwRsfjpRp8OfL4igKZDI71CzFnJMgh6RYyGNqNABUEkAz0hew/U7rFBbMRelfZVOG48eaKiqUPmMZZyZFQJeBcAYLsjRCw2+5Usr+H0KqQAKqZVpa26DkqDEEsZxnvMaSOFqiDTKglC96QL7ACHQSuTDFlUAXhcRBAefDvN/tFEMRaw6XG+R3+REH6n21eWxqEximZRcew5CXKXBWgqUdijkKrDoLCnALCoSMFvLLF+sqpmJt8NBLKVSBDUrAoqmBcD0rIuhSDlJhOoAiZLeI+FPmXo5VvLaQN2sIwDcIIuwTgC7aQRQq8IrPUtXqD0mV46piPNSyAOhWZCNiXFotAPB16oDXXRQtCaYaqIZ0LAoFCi6sAA5tciWZKagQSPMBi1qcOfLeLuuFysAcENJkgMVYAYtvEHMqV7zKqnFBkvWrTJpxTZDdTTNQC4KxAES6mUbrRIUFLRY4HiDStakysgIuCmTVUhpIJDGo1NYNykFgGwBE88ZhqqyAuGq28U8nIJqopiZaM7iSxzjP6z8dLd2unVVkEYyCPhrn3OuX+TUiIVhcvwHt9P6iNTC+xlK2+isVnb1Ltxsqiv31sxzIxqMHUg0dbRCy86zWR8Ne6m1XRU6VW1GRrgekC+0NKHqj8INxgs24beNTUuIDKBgM8ggEqoMSOoeoGYBB7n60+PeeIqg2E3swCHoJIYklg47KJJEkhh7HRDwfyQcTXLVFDUlTJBlXgixQSSwWVOB+gc7QRxDW5ikHStZGXHzTJ4T5qVUp5dV6PrWqtOVlssAEksC1zSJgt8RDZSqhhKmR8P8Y1ijUXF8IlVSri4EQff6EZGsx7g43VLzE0jZX5qq0M8Uc5SlRdLl811KIu5lgRJHtEn4xrlqKcD0ZUqYuJAIILdwR7SRv7aO885QeGrWXSrG8PsYIbpgYMWbYBifUdCeLQDLFlEjqIMdUkqGmbSJAjILRIAjT8LA0aL0uBiZDHbDd8VDRZZhoAkATbABncmDuoEgdVgMCNTpSNRh0yqxBBhgGtR2VWMlt2G2BjfBXw9yBuKd5YqKciTJi4AxuCc9pxHwGjPMfALhG8iqTMSjYkKQQJBjcE5Ak29QjUulaHUSiTYuKM9WXdrndKQrMXUgNKGZpuQwhQZ91G/wA5WYjLanjWqIpVVQvAJcYPcwKckhrVP8nEiRjS5UVkrBXa1gnVduCSQR3ERCn+dn3MHE8OVd2d2JAkwRG2FtMN1LcFUbXCJmdc5rX7qk0cchBcL358Quwq4IkZByPrtqh4h4UVOGqhhdClwM5KdQGD3KxHcEjS74f8X0qdMUq7BAkKjwbStqwDAIBEwIwQB8dXueeLaK02Sm4aowtEBoF4wSYgY2zuRtOkOre12y8+MLKyUADjvwSgtdrCpZi9NmqkMWYAxtcDA6Vc9PSWOcZ0w+Bufm37PVUoQA9JrYRwYuAMASHLEH8QYHPdXFIxJRnVWQswkOJhSBKmAQoLEyYUglQRqFSAABaxJVFaWGZxAIJAIRTev4d7Zy85ge2lsTQteDGT6p+8YcVT8oUmZlLspFqltmmCAy7we/ackAFV4rmdUikFKqQRBTIlcdJMiLlAJJmDHUxANWqehWgVVKgqwTOHkbCQBFSAYi4/HUVRM2VOmSWDEQGwoNQOApmQMjde470YzKKVYMO2JuW73XUuX8etamtRdmH5HuvzBxpe4moavF11SA3lWCoqyVAKFqbswgXdomMkQQdA+Cqu1Kp5dZqVSiGb9FKlM9RJUkHpu3JBCus5A174bdjWFN5YsgRnBkOrAt9RBVbxBMzjGgiPLZSIw2QvIOwuvDdRVuN82oBw4AqBC1Niqm1SA6ddR7VxcAIbIkFbzo14TSmleuAaYlrQKZJUWnAkgQYIwMZkbwAXH8coYEJalGq1RMinZKoCCADeCZFqGCIBYSNFmoAVaVRzFOpbFNpNWl5iQLipa0TTYXT3iMTojtRXeiP2LTpav844XzHKUwSwZ2d4BCB6YBSAZlrVEwWHbcMNaYU0wNggXBUkxYgYFellYBjGAQWkiFjRnlfD20xMlpJJaLj1H1ECNsQMaEcZwdjeWGcF48uq9SSxGDTuglRado3gieqFweCQDgTlQvmysEDELVWbWVlJIBiyqwUAmWXzC8Y81gOzD3hDTrVacU6heomH8xlPDLYtlssZZip61tLQytJDTaq01amgYDzmBpyYm+5Q9n8IBDoDGQDTUHGoV4weUCtytSZS1qgIpKhZRGJbyxB6IDG1gIBGig6K26Yinm0ItPUsRUlCfi1uVnuIkScdtC+Y8rasp8yy9RajLIPxuyRBKggTIDkbiWKcs4oVKasGuJUEmADmTBAxiSI7e+ZM54dYIgZycbzufzOl8xaUGOUxPDhwK5pEGDuNbqdW+fcGaVY+zZ/Yd++J+uqSnTwNi17iN4kYHjipsazWkazUrqVXguAcUalRVEKQVk0wAaZ67SGCKuJwMxKnbTz4MootOqqRAqdtsgNIa43AliZxvG4OhXDeFj5dNKYBWwF6hqNYzTdcqSCxLHJcxbggmIvcs4Orw5ao9KmGYteaZFpVSWueW3NxzAgjqMaHK8PBAK81iJhKwsB9E06zQun4koEqpe12UMFgmQROCoIbY7Ht21BzLxZSpBgs1HCs9ig7KYyY6c42nBxpTq3E1SyxBITWUqn4/s8hL9/MBGYgWteZ7dPfEGD20mLXIBFy5hwoJyXAmW/CYNwEzm7bRbnbvxBLtTrF1UhPKpkhcqbbipHVOTJEToDxtWTUAIFoqMqWCJJbBGRcTcTkGFGAARrRhbTaXoMI3q48h33TR4D5kq1alOfXBBmQSB3NxEnJAGMEbg6e51xOnRRIajUHTa6sGtE/iPWS2Ji6MnEdR0/eG/EletVSlVUAFXa60gsFwDkwASQQRMj23K+Ii1zhJY7Dl565vdr6KPm/g569arXHli4i0GbiFAGTECSoYb75jSbxNBqc0ql4KWEox9JUD0ybew2kQJgznsWlnxvyYVKQrqs1KOZmJT8YOQDAJYTiR8TqsUxsNcuwnSJaRHILbt5JHDuGLAhlg2rdAFoPls2wkXEYxDHcQNbUQrmVPVdhC4UsQFzTYiCMOssMhmjAxLwHJarUqdRad4vZOmXDDFuBBKBSwumSWOR3oVC1KoA9J0cWnyybZEFbQLM7AwAcfkzgo6Ba+djzTT9V1fw3wnlcNSWVm0MSsBSWziCRABAEGIURjQDxf4cARq1BYbaooGCC0kgBSR1bxsrOQJ3KeDeN8zhEBFrU/uyM4t2w3VtjPdToxWpBlKsAysCpB2IIgg/MGNZ2YskJ8V5kyPimJvW/muQU61rAmL0VgCelfLS4WyARErEkzEiQSNbVKxS+osG3oIXJZDd2JMdJYw3SJUEEATtxnK3ou9NCgsd1BZchVMg7BRIzeNoO0Z2C95UKWsZZW4AgdJBgHpQRKnCCQd9aFjdej6vOMw0sfdOHKuQ3nzAzoEBpqTDeZCqGdoZgQYIgEephAgaFmrVpVPLtM0iRKU2No/CyhTaYQiARGAYJJhp8JR9jogCIUgj4hjP65P10RHDAOzjdgoP/AJbo/tH9WkTKQSDqsT9W6N7myC+CWqfKjXIq1ELHCwHURDKWCmMLIJxBNq5ydDub8V/4sqY6mAsEG1llZvIBUlCjEKcZXtdp4RIJ+Jn89/7/AK6Rec8JT+11IRC5qKGIWH60Tc1VZWYepVXpxmDOrRuzOV8PN1km3A0Ed8LczlAlQw7EuoIgw/WVPUeoFmMTtsIU6J84RDRfzASoEkL6sZ6e93tGdJvPuRGg6cRMDpUICocW5popaQzjYEycY9jNxXMgp8l7yHJtDsGMhg7MWqdRsIIs7lQCVmRxjBOZpVHYcPcHsPjp5q5w1LzjfUYXUzTXzFBlrVVzbDbFzPpyoPvqlT4cqWW0hmuV1qVbgbwVAtZrXHlhjdu1hIvNSTPymq6U2ZCFNStT9QJCBqYDXAspBlCQxk9QXJ1rXpBqbFVp303gsKfmU3W7BAuMAFxkzaRV6bQRq2xpVeMriOCv8t5gadSnScyGprHUHIi5WdiBcxLoBecMWJEAHTCdKfD8G61FlajwKjlnqyUtdWRVAgNeUJyMXZOLdNSPIB9wD+Y0GQJSVtJc8a8OCiP3DR9CP+2lVDpy8X0weHLdwVz9dJSNo8Pwr1XRLi7DV3Ej3Uus15drNGWmunqsDXpE76X+H8V0UARjUAVSC5UlQUWSrOd2gT8ZHuJucJ4m4aoOishhbiJhgP5QOV32MHSBY4cF4N0L28ClrxZy80nW3zLHHlqQSVph8ERBj4FbThM4OjnhTkIpUVZxNR/vCG/CWA9yeqIkzMz9QXNuf0OKrUwjuj0iSrBVcFQULmz1KcBQTBw499OXLeM8ymrQQdiD2IwfmJEg7EEEYOjyOcGAFOTSSCENOnf7K3Og/iLw+nEU2NqmqFNjHEne1iM2kgD4fnJade6Xa4tNhIMeWODm7rkgSxCzkUypIODLGJPmwoMiZKriWPsDqfwvxnlcbTcmKbA0pMn1QAASTb95kyex31Y8WL5PGOYBVocgsQwukkpnEn5CAwycaHvR9UK5LLKlj1dA7knILGQNsydzrU0c3zXq2gYiKjxH3XXQdeEaWfDnixag8us6rUEQxMCoG9JBMdURI2JOJyAxh521luaWmivLywvicWuCB+EksFekZJo1bLiIuARYOMbAbaKcz5VT4hClRQR2PdT7g9vl30D5fzRaXH1qNQgNVYFc7m2QI+I/WNNGrPJDsyPig5kof3gG/Rc84GseX8SVKgU8BwpmQ3+kJInpRFIHxK9508HmtKwuaihRuSYiTAEbzJAiJkxpW8dALxHD1LQTBG0v0upFoLBScmJEggR7aS6lO8nDEeWUJyxyDYzMQskkDB/Q3xpnqxMA5aH6cYprZDoa+eqJceatevVqCm1jtcDYWUKWIljthVk/Ad9F/C/h37SrPVZlsa0WnqOFPUSIIIs7DK/LTP4R5eKPCUlGGZb3MQSzZJPx2H0Gp+F4Xyq7xPl1QCB2RkEEDOAykEADdH+A1R0tWGoc3SDi0xtFVoD5FUuRoeGqtwzkQxvotjr6ReIAwRAxkkBjtsdZtvc6oc35atby7hNtQNgkGACcFSCJIX56s11kdgRNpibTESB+zvtpdxB1WZK/Oc53O62rVIK/Fo/MH9oH5HQTmHhpnplKdUqLy8EsQ0ktDGZ9R+MZEGYAfjvFtTzqSOgorSrDzWYtDWyD5fTtu0knEH4l11btR0Vch8BB9eBQvlLtVR/PUStQpYQDFoUgn3JJBn5EaB+JeAai4dLjTqtDgksARbAUH0yAxvBFsGZxpoIRHJwpqxJ2kqMfW0fknw0H8W8copinIJJBORIz0yPYkESYAjONrMd20aCQumBAoHhwH+O9CvDbJVZ6bXBnpBlJIaGXBYEKFvBN2ABiR3JL8fwio6hgDQqF1rA7FnIKtJyounAIgsIHst8sSagp08O9xRvLZfLwbjIwHDT0uMMSDkAFq481PJAKg9S3kmYVWBZ9syqnGIJ9tFk0dor4poEltO/OnO6pUOFCqYqGVspq4mCRUt9BMA+ZcP1SQBo9QACiNsx8ASSB8gDA+AGgtAt1CFNQm1ybgCFZbpyTIBa0XHEdpAJcu4i5I/FThG3i4KpJBO4hgZ+OgvtKS3xQ3xk5+zEDuyg/1/s0lUxie22nHxkp8gEbB5I/8rRH1j9ekumY7f47aPD8K9R0P/xtO8qxI1mobtZoy1squ8z5ejh1oh2Wp1CCDTRkJRlw3UzldpHbaTq1XVWLUjQawTSudDUGFLIwpRKhWYG6RgKcydDuVVOHXzWYlTUVqDHZvvAOuGUeSshiFkw13qEHUvAOootTerUQuFuZJZzCgEX4k2qMWmBdBjQ7K81le9tUaHnzorHAcOUZan2kvJcIHUxUZF+8DgMWINpjqgQsAkDVHg+a1+GcVAAohV8t4QFFUlYUE2iQyiJhn79Q1MvGhVZ0NWjRUsGZmNSrWLWiPLMx6Cpf9HA99UOZ0i9NTU66gRXUeWqJKFAadQr1PDvcFzM4ktqwo7qANSCPBdF5N4lo8SoKNBJIhhBJG9s4YfFZ/r0Q4njFRSzHsTAyxgEwoGWMAmB7a4nT5eCbPOXJtAhrQQWK2sB0kMYxGJJ9gz8BxChw9WwNRLhXqElXKMAQGViAEUD0ggl2kL3E7DgbFKPwbLsE+S84zmb8RV81aJuvyYBChSFywzcqmYJUSxw0RqhSrAIQxukA3Ak3iRByemSwGWxb3GddU4emFUBAAsYjH9WNKvi7kIQfaKSgHpWosCCJwQuBNxHtJgzvN45mk5apNYbHNzCOq4BKT8NsVztLKCSxPUAhDEkE4C7dB+B10LlPi6jVphmcIYBIbAMjdD+IfAZBBEY1zpqe3UDeCXOIeCQ5Hus7H2C+8a0qNIVbyMAzOTcxB6SfZon2MZjJJIw/dP4jCNnYL+iLcx477VxyvQJDllVCNzGASQ0ARJ7xIPz6NwVB1QCpUvaMlRYJ+A3/ADOuU8HxLcPVpVpVzTMCTsoUhpxgxIJE5j2A11qlWDAMpBUiQRsQdiPppfECqA2WX0lbAxgGgHqk/wAY8gql/tPmB1T8LUx0LBkyuWGZMAHb20n8bThGNxYITBD7YIIAOQzUzk5AIzBaR2GrTDAqchgQfkcH+vXIqfpWVBItJNwlgcMB8wB7DqicRokDy4UeCZ6OlMkZY79tJ/8AA3GluG8tz10mKxdJtOVJ79yon9CO2rfiyuU4VmVgrK1O1iYgmooBkg9mPY+2uf8ACcc/D1QabqO4ZpMowWLhAmVVTkfoWnW/iTntTi0RXwmGtVSvVA3DySRcRHwke+qmE57GyG7AOdP1jdibTLwvjnzGpA0woYjzGvwmD2IECZyew+cNBOuR0qdRUIYrMsT0jAZxODAaGZpMZBGNtMPIfHdqeXWDOyYZrgWABIknAcSIuGTIwTJ1SSH/AKqmLwIoOhHpa88ZcpduIZ0VyDSBNoYiTcjTbsfLAAP87eY0Y8J+JPM/8O5DVEWblyCBPSdiGUCI7x2Oj3B1r0V4i5Q0fzhP9Wg/OuEWhWp8YogIStcADKvjzDGSVJBJzgnGNVzhwyEJIStc3qnDUcfHgtPHZnhhKtbepJhTHYYMz6iYgzbb+LSfxkMgBAaQzCPSw+7NzGSimZEESQRJAOuncXw61EZHFysCCJ3B+IP6wdc5oozNZcMMFIDjpLkjcwrMCy4BMh7ZMZvC7Sk5gZGmMtOlFXvB/EGlUW/zAjXrDjFN2aQCZ3czPxInJOn3QTifDlNlAlrl2Ym4mbbiZ3uCgGIkTqv4Zp1KT1KNVnZgquCQLM+ooZkyzEkRCnAOqSEP7QSU5ZNcjdK4LbjeF8usvTSFEy5Y9JRghXB73BgJMQoZfbRHglDrcGcXeoXZDKApUkCZFtp+IPedLXifjFqsoRxdScoyhgwUkgEkECPUFMZhjExot4YP3crNjAMCd5IH7I1Lgclq7oD1HWX6c8VQ8ZcQygIJhhEkziQSB9Qv00rDRLxBzVq1VgYtS4LExvvnvAXQ+gOoT7idHYKaF6ro+IxYcBw13Vv7F8dZrP37b2H5DWatqpufuWtdhUqOOhmuESoUhZaQDPqllwew3GBqXiOHCi3zFLRdCSSPrtK4kfGNXwxtJp0FvV4eUtB6rpZQATs2Rv7nvvU4e6ktW1RUKmswPZWXIsYZgNEjInVc1LOZiMlNOg9OaQFOZLHl1FLNM0mpkl1MkgTAM7sotJuiJmAd5t4cYyYvFtoKqqGTcOsEi5CGWRIyoxGAM5hw/wBkdGBDMhD2qNwIIEkYnY+wnTvwPHJWSVIIIyDvnBBH6vbQnvykEbJPHEtcJGatPFcy5pwL8PWtcqWa1kZVkCSekXDJHygBsCWFsXEUxRsU0yrUpDEyYcW4YMCsEoxDAjJJ/DOnLmHCUzVqI6SUmohZ2FMLC3j1eoKzGItwsxJkXU4danC1gvSEqvW3E3G1hdFxBW8iYIwpE6YbJdKgkzAc7ot4T8Y0yq8PVmnUQKgLTDGNpbIIgyDtG500V6aVqbITcjSrQfzEjb2xnfXLOERftCPdC3l6ioFJlACZkwM5mTlyfgen8srK1MFBaAzi2AIIdgwIGAbp0rMwNNtSWJYGnMN0F5t4MplGNC5HAmAxIa0EBeqSN9x3An4D+TeFEroXrFitxsWcQYk/mNo3B+ZdZ0H5JxQ8ziKOJpVSQJzbUFwMe03CfhqolflOqvHjJRE5l9x5+iUfEfhluHCkMXplgLo6lYkBQyr0kEzJiMwRq34Y8WLSSyC1JY29VOR2BAuTEgzMk7zGnWtRDqVYSGBBHuDrlfNOUNSqssgsjETtIJW3cR6Lp3i+B30eNwlblcm8PL+qYY5BZ9vyE7c18a0vLigxd3EKbSqrcMMSwHbIHeNBPCfhXzlFd3ZabehQFBdf0mkGFYYiJgnIwdKi1VtYhyFYRJYXSWB/FMkGJIGeoSNdlogBQFi2BEbRGI+mqyf6IpvFRiawjMkX7tzz5pP574N8um1SizNaJKuATA3IKgEkD37KIOADa5B4TpPQp1KhYsy3C1oAmSp23gx7fCc6agdDOQ1bQ9AmWoOygSJsJmkTH8hlH00LrXFqX/XTOhLL2N3xr/NJT5vy5uGrGepG9EyS0xIgekqVnp/RB726AUqKqoVlBcgIMIb7SwEAyJlLridx8xp58W0/Nq8NRDWu5aDAYgG2YB3wD/s/DU3H+CeHqowhlZgwumfUSYIwCASRAjDETk6O2YBoLuKabiw2NrpNz+a1+XBW/C/MFq8LSI3CKrCRIIEZj3ifz9jqXxFXVeGqlgSChFoEliR6QO5+HwOkCpVrcJxDgEqySSQcMCElyGwUAyJwpBzLGLHHczqVARXa+wEx5ago6MWDC26QaZtjeGDDMaH1PasbJd2E/wBTO06bohR5lUp8JTXzFJvKQWYPZAKLEE7EwCWlLTcZwuUx5RGZwHXKwwBBDSvVJYKCIuBQjJiS3FVPK4R7fMcq49ZqBurzTgs11oUTMD0kknsOe8LlmbBaJAPS5uOBBDXNNwJuIJEjJmgC03hwQCBx35pdQRwwDDYiR8jkapcVzGmrvdcLKdzG1rbbiIBjqMjtMT8dAfDXGW2UyzWCSMi3v09ECAzkQwyUkTvpm4iirgBhIM47GQQR8QQdKObkNFY8kXVPooM/KCQFqzUIb1yAzXFQLwiqGADOY/DaIOdWaFGsOFZcJVIewQotkkqptlSQIFw3331Jy9h10LWijYAWyGVhKwZJMW2mcys99X51znnZVfIbpcsJNxn5/mNbd9GOY8jd+MKqpCsZmJAX9Ixjtgb7DRKp4JSRFRgO8gE/TTfWNG5XsD0lAxrcztxff9kp/lrNO/8AknQ9j+es1HXtS39bw/cfp+VrzL11P6Gl/b1Q5n/Cf+jf/iUNZrNDbw57ljt3b6Kj45/jCfMf2dReHP43Q/8AU/8ALrNZrnf7Y8vYrRf/AMJvl7FM1H+BqfzuJ/tVNIHC/wAQX+ir/wDEGs1mrw+/5SOF3d6e6M+Bf4+f5rf2m0a/cz/iI/pH/Zr3Wa7E8fT3VMT8LvT7lNelrk/+ceL+S/2KWs1mlo9neXuEjF+7yKY9cy55/H+I+Y/sprNZq+H3Pkn+iv8Af9PwgdT+MVfr/wDl12Hl38FT/mJ/ZGs1mjYv4Wqcf8I8yrOlrhf86Vv6NP7A1ms0ozY+SUwn7/7SpOP/AI/R+n9ippi1ms1zvhapxW0f9vuUleLf47R/mj+t9S88/hOF/nn/AIWs1mmm/CPJMt+KLy/KOv6B/j/RvpGp/wANx39DX/s1NZrNVj4oEO71ty/v9f8Al0Z4b/ONH+gf9ms1mrSex+y18Z+7+0pmHrb5L/zal1ms0mV5o7rU/wCPy1qdZrNSqrzWazWahQ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1082" name="AutoShape 10" descr="data:image/jpeg;base64,/9j/4AAQSkZJRgABAQAAAQABAAD/2wCEAAkGBhQSERUUExQWFBQWGSAaGBgYFxoaHhogGB4ZHR8dHhobHCYfHBskHhweHy8kIygpLSwsGx8xNTIqNScrLCkBCQoKDgwOGg8PGi4lHSIpKSksLiwsLCwtLC0sMCwsLCwsKSwsLCw0LCwsKSksLCksLCwpLCwsKiwsLCwsLCwsKf/AABEIAGAAoAMBIgACEQEDEQH/xAAbAAADAAMBAQAAAAAAAAAAAAADBAUBAgYAB//EADcQAAECBAUCBAUDAgcBAAAAAAECEQADITEEEkFRYQVxEyKBkQYyobHwQsHR4fEUI1JicoKiM//EABoBAAMBAQEBAAAAAAAAAAAAAAIDBAUBAAb/xAArEQACAQMDAwIGAwEAAAAAAAABAgADESEEEjETQVEFYSIycYGh8EKxwRT/2gAMAwEAAhEDEQA/AOo6T4ZlBJoqpUxNP+2gIo0bfECUmRXKogpI1Z6ODcd+YHhOjIXLJIUnOokpCuflLGrFxWsNYfoKENlUugKWUcwILUIIqARFjMt7yhaiU6oe/BnPSzSCqiurpuVdJaS9mA/cMniFJiXoczklqnf3B72e0FuvN9fUBVNwJthpZmyjLBaYiqNHBoU9jUN2iNPwylrEt3YnwxMLXr+qxvTcRSS6C4LKTYs30ihNkypuVa0+VRZTFsqgDcbGz0sI8G2yTUL026i8N+DObx8+aqakTleZNNE+ptrryYr4b4amBClKUlyDlS/sc25D7w3PQFqCJ8pJmhwgucinBZzcj3YlonY3HKQZaZ0tCgE5TLC8xA0WFVY7cax3cWsBiIWq7AIuP3tEOnLCJiSpJKU1UNPLUGux/pD+Nwa5mdaUBEoAFiUsABYB2qxLc0iVMYWIINR6WqBcQTB4ZczyoDklgAMoblyzc94M+ZpMAD1Fx5hZMtmcPmapqN3fQDmmukUuk9QAAlLXkyqzJUdONA9SPUwovoqhnQVAFAGru4cAUqdbawWX1CX4ZliQEqIFVKcuO4cGBazCIrBagsMxudiJaEmbJKQrM1alVrJ0AIe2gaK3RupqXKJmA5k38rO9mGp9I53pGEC5ssApZ3OYO7AG+/tHQTxMViSj5UMk2JzZSTd6VYQqoBxM+uir8HfzKWClMmgKQ5IGzl7adoO0ZSIy0SkzOOTNY1JggEaqTHJ4Tk+szMuJJaoY3Z6bxjr/AElSpiMRKLEjKRbO4ATb1PDRj4uSROlkVzDK3LwbqgKESZaiygkuAdmAr7iKUY4tPoKjgUaLjkix+kqyJOVISKtrBgIm434glS8wfMpB8yQLc1pSC9N6uialwWa70v30gdrWvMDpORuIj7RMxWDMvMtJZOrqa973L2rxFCfiUoTmWoJTubVtvE3q+NSVJlFLpUM2atx8pSQa1jy3vGUNwbETQErQ4CioHSrBn8wuNfpGkpYDg1QsMpvoRyLvGmGxC0OsEO5UX1dhZ7PDkqUkoSSoAlz/AMS58v8Ax+x4hhmylQKNtT5TGjgU4iUEKP8AmS2yrueFXchX3fURNmdMAzmZKVnUaHN5XvoAzDTVvY0uYqUsOCMuh0e/cHa3rWLXTuqpmgJLBbVT+4Oo+0cO5c9pJVo1KHxLlfM5npeOlFZE6SEpSnLRGratbMn8pXXD4eegTlS3RLS71Gby1SAO1TVouYv4TSspKVqSQal3fb1GnaOfx08yQqWhSw7iaksQS1xru/8AFYYrBvlh0qoY2X2uOYLBCaSpfiEJCnXNKnAp8xpRg7Vj06WBPyP4xCmSbZiWN3OpPqNIVVOUl8pUkPX/AHUatSDrfiKRx+cSUkS0lCvmHzG1a6Vc8t2hpBGZVWYjI4nU9I6eJcsFUtKFpdzQ+rjikY6O6yucouFKIRRmSkkCD9bmLTIUUHzML1oaH1aNsIRLw6TRkoFu2kQEm1/JmLls9ybRuNQIV6TjfFRmd2UQ+7anmHMsKODaAyFWKnmYjxhbF9Rly/mVXYVPtETGfEajSX5Rub/xDFplpTR0VWtwMRvrfTZa1S1zJmQILhixL83iV1XGJmzAUuwDOQ2+hheqy5JJ5gokw9V28mbdPQKluob2ED1WUmWiZNDkLAcuC6VA0SouwoHd6Mx3np6OBlWph8p8MmpHbtUwx0hQkI8Sa5Ckgy8xdxamjgF7WguNmA5DLV5QTlQdLVpVjU1/s0EjEiRbHaOPP+QfWStSkqUgoQ2VAcsQmwbe3sIawnUXWFTfNkDABtNfY33ifOxqlMHcC3+0fTQRmVOO5D7ANf3vBEG2ZNUIGJTUEnOVAALNFMfLrbYgtCstVa70pX19PrD8vFpmAHIFCWl11HmFhta/vC0lQKhnyhJLqDgML07bDaFSvT7ShvLUzwmSguUsG/1Jf9j66xO6j0YordLuFjffgxvisY0xQQRl0y1dqjT6C0UcFjgiWkrWClSspfQmtHuODAAleIlKz6b6HsYnhPiVSCEzkulv/oL/APYW9RFTFIl4mU6DLVUFzsC5tUUBgHVOgBSSqXQ/6RY9uY5GUPAXmCSoKUCU0Z0/hpBKqvleZSmmo6ob6OG8SlK6ck4gHw1S5Cy4Y0uAT2uX7QzJk4dOfNLPhLWyVqFAEs5rW4pTaJyZoWgnxBlll0JrR3JYDbfkw3L6sfDTLcFKTRgLF2uNH9mg2BMTVpVCdv2lDrePE1IRLIKDc10IYfn9mOmyVrkqRMPlZhuP5G0KYTFyUJdTrUKhOiamldqQPF/EMxdEgJB2qfeF7CRtAgUtHWOALW7mARMMhRTKXTXY+8az+orV80w9v6CF5cpS7qCRyWtxeGE4KSA6pilHZKWtyqDwJrvU09M3cgmKFQjzvrDSZ2HBYyppG+YfYRtIn4SWSci1FVTmObLxf8eOlvaA3qNJeAYOQkQdoZ8fCUIJS9xXQm/f9hC6+oYdTpCFoI/VvVtzSFXJ7RB9RQ9j+IicemclSVlQQEkgO6iU2dQvUvzCkjp6VSfEK0pUCzNVR0o9LnSFUIcUJUwBc/Uu7j68w+MKkSVTCWmNROW4rWtSNu0NUzlZOillPJioDc07/ba8FR/6p7QkhRKu+7j7xQky/NbhrPzxDjgTKfmFwZJJQKvpZ2rb2ppDkzCGYrKDlN3LtTfaojMvB+GEFIIWa5mb1raMo6iUKKg3ysTd+YQc8SrTbuVgpMgO9+Wvr9vesFCFZlKBSfKQXS7uGAbSp5anePYKWVFQDUc3YX+8AFA+uxJf2smPT2pYFvf3nQ/C+PMyQAoFKkeUi/ZjrSkc51Hp+SfOTTKVZg3Ic9qmLvwyuqwHAo7+wru0S8ZiM8xatzT0oIFMOY3024qs3a0kowBtpdhqYs4boeWXmmESkiwapetnvFnCYOXh0Bcxs/P2AiJ1PqJnLd2A+UWbudTf3gg5Y2WNr+oszFaWPeAnSk1yk9zGJSygFnDjX6124/iNVKMaKVS/aw3o0MsTI2r1amCZ7MdKfh0OsBmzHv8AjQ70/BGcSAQCA5JtTh6xPZ7mv43cR0WvCWmpvfmDmTkk+YMNPz8+kYyqUaJJJsAHJ9L2gszDNVne1O39Y38ZIUlaTlr5SKt+bR2/iF0BbETyl2s2lPzhoo4bphUalICSxJUAx31elPWCYXBqVLVMSEqu5PNXrQkwbCdAV5VLIQk3dgeKNCmceYkoq8mRpGBWV5Qlydg7EM5YM21IMZxUrKsFYykJuKig5pX6RjDzlSnyFgCRnuWLMHIGgveKClom4dwAJksuSf1FXI3p7QZFjH16zNzIwJJtpt7Hj8eGpcxm/kHtR35sGgKUEAvUNTnfuX/eHv8AE+WWgZWBBpUmpeurfcR1pEgLGWJU8TKzFNQsNKcjV9IBPSlCWTVRFX7h+OIXVOGbLLzAbEVc77OdI2UgJC/EcTHACa2u/ZvsIQBmVkhFsD9otMNXZ3r+D+sYSdr/AGdn53jNAWNXAb30PpA1p+ntDZISWN5bwE/Jh5qtVEJHdq+1YBgZYAM02RYbq09ITROUpKJadCWG5Uf4aH+srEtKZA/SHV3LV9oDbm3maJvp6Nv5N/USxeJVMJKlFRPNm2GkDSlxXX8tGEIB92/NI2G13/p+ekNtbiZ4mJxYca0/GgUgA0f6Pu32jE5ZKj+1IZ6bPVJVmSAaGlaDelo6cC8cqwnSUIZYWopOTysWd3cUvpTV40nTVLYliQkCjNRmFNf4gKphKnHdxzx9IOmWfDCmoSw7j+8Ltm5l4pg5PtPTgEhJOawBJZiS7sbuGELmTLoTUXygsToA4tG5NNfZvz+kazJQIBAFh+7+mscneiQI2nqS1lJyCXJBCg1HKXuf1duInzMSsllLKw1y5atwLCDS5qjLCKAJG1q0rzmhVaSAyQX/AJc15heBxC02nBvuENgsWZP+YUFcpQaWo5Q/JD2NajlolLWPmDAvpxo/2pDXWsWqYsqfKGcIURQa2o5OoJHeFJcpw+pLUvW1tYsQdzM9F+G57yn0/MqWpKRmJZSlfqAuwNK8PekeGGUElTEJBIeoryDf0EDC5mGVbKpn0Iq7dm/eMf4uasKCfOkArUNBdzpWAIN79oxKZvdeJa6RjEISpBJSTXO1WozAjelYRnYxUxZUo5tqNQWf3f1EadM6auZLUpKQdMylkGhqzcb7wCTNYk0CrDf6QAUXNop6agm3MdWkG1Dr3/c6RLxOPdfho38x239f5iilyLlz7HnvGem9BmZkJAT4ayZi5n6sqgWTyX05joO3mFpemrbqnAlP4a6eSvxCGSmz78dv4iX1DE+LNUrcluAKD6R186SESVJQGZJZux+scXITmIOlCfVv5hdJtxLRVSsdRULfYQsreB53NCzbtGZxI+QZnsEgkm9gIpdP+GpiyFTT4aXfJddxcigoNIaWVRcwjT6a3eSc4SRXzWNz9L3izOlLUlAkSVpoyllklQYUqbEx0OEwCJfyJA51PqYYJiV9Rc3ER/0qOB+/Sc1N+HFMjJLSFJHmddFE8NvE7H4WZJPmQkAihT5h67HmO0eNJiQQQag3hfVN42j6gyH4gCJ8/Tiy9a8wzNmNxx+aRQ650JQDy0BYe/6gz05H1iKFKDMcwGhqx2s/MNDAz6SnVSuoanGQfKRZzX89oXXKdQB8rHegvfnSkbysak7pU3Be+94l9T6omWkqUWQgZiT+XMcY2ENVYnOJ/9k="/>
          <p:cNvSpPr>
            <a:spLocks noChangeAspect="1" noChangeArrowheads="1"/>
          </p:cNvSpPr>
          <p:nvPr/>
        </p:nvSpPr>
        <p:spPr bwMode="auto">
          <a:xfrm>
            <a:off x="8077200" y="175260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1084" name="AutoShape 12" descr="data:image/jpeg;base64,/9j/4AAQSkZJRgABAQAAAQABAAD/2wCEAAkGBhQSERUUExQWFBQWGSAaGBgYFxoaHhogGB4ZHR8dHhobHCYfHBskHhweHy8kIygpLSwsGx8xNTIqNScrLCkBCQoKDgwOGg8PGi4lHSIpKSksLiwsLCwtLC0sMCwsLCwsKSwsLCw0LCwsKSksLCksLCwpLCwsKiwsLCwsLCwsKf/AABEIAGAAoAMBIgACEQEDEQH/xAAbAAADAAMBAQAAAAAAAAAAAAADBAUBAgYAB//EADcQAAECBAUCBAUDAgcBAAAAAAECEQADITEEEkFRYQVxEyKBkQYyobHwQsHR4fEUI1JicoKiM//EABoBAAMBAQEBAAAAAAAAAAAAAAIDBAUBAAb/xAArEQACAQMDAwIGAwEAAAAAAAABAgADESEEEjETQVEFYSIycYGh8EKxwRT/2gAMAwEAAhEDEQA/AOo6T4ZlBJoqpUxNP+2gIo0bfECUmRXKogpI1Z6ODcd+YHhOjIXLJIUnOokpCuflLGrFxWsNYfoKENlUugKWUcwILUIIqARFjMt7yhaiU6oe/BnPSzSCqiurpuVdJaS9mA/cMniFJiXoczklqnf3B72e0FuvN9fUBVNwJthpZmyjLBaYiqNHBoU9jUN2iNPwylrEt3YnwxMLXr+qxvTcRSS6C4LKTYs30ihNkypuVa0+VRZTFsqgDcbGz0sI8G2yTUL026i8N+DObx8+aqakTleZNNE+ptrryYr4b4amBClKUlyDlS/sc25D7w3PQFqCJ8pJmhwgucinBZzcj3YlonY3HKQZaZ0tCgE5TLC8xA0WFVY7cax3cWsBiIWq7AIuP3tEOnLCJiSpJKU1UNPLUGux/pD+Nwa5mdaUBEoAFiUsABYB2qxLc0iVMYWIINR6WqBcQTB4ZczyoDklgAMoblyzc94M+ZpMAD1Fx5hZMtmcPmapqN3fQDmmukUuk9QAAlLXkyqzJUdONA9SPUwovoqhnQVAFAGru4cAUqdbawWX1CX4ZliQEqIFVKcuO4cGBazCIrBagsMxudiJaEmbJKQrM1alVrJ0AIe2gaK3RupqXKJmA5k38rO9mGp9I53pGEC5ssApZ3OYO7AG+/tHQTxMViSj5UMk2JzZSTd6VYQqoBxM+uir8HfzKWClMmgKQ5IGzl7adoO0ZSIy0SkzOOTNY1JggEaqTHJ4Tk+szMuJJaoY3Z6bxjr/AElSpiMRKLEjKRbO4ATb1PDRj4uSROlkVzDK3LwbqgKESZaiygkuAdmAr7iKUY4tPoKjgUaLjkix+kqyJOVISKtrBgIm434glS8wfMpB8yQLc1pSC9N6uialwWa70v30gdrWvMDpORuIj7RMxWDMvMtJZOrqa973L2rxFCfiUoTmWoJTubVtvE3q+NSVJlFLpUM2atx8pSQa1jy3vGUNwbETQErQ4CioHSrBn8wuNfpGkpYDg1QsMpvoRyLvGmGxC0OsEO5UX1dhZ7PDkqUkoSSoAlz/AMS58v8Ax+x4hhmylQKNtT5TGjgU4iUEKP8AmS2yrueFXchX3fURNmdMAzmZKVnUaHN5XvoAzDTVvY0uYqUsOCMuh0e/cHa3rWLXTuqpmgJLBbVT+4Oo+0cO5c9pJVo1KHxLlfM5npeOlFZE6SEpSnLRGratbMn8pXXD4eegTlS3RLS71Gby1SAO1TVouYv4TSspKVqSQal3fb1GnaOfx08yQqWhSw7iaksQS1xru/8AFYYrBvlh0qoY2X2uOYLBCaSpfiEJCnXNKnAp8xpRg7Vj06WBPyP4xCmSbZiWN3OpPqNIVVOUl8pUkPX/AHUatSDrfiKRx+cSUkS0lCvmHzG1a6Vc8t2hpBGZVWYjI4nU9I6eJcsFUtKFpdzQ+rjikY6O6yucouFKIRRmSkkCD9bmLTIUUHzML1oaH1aNsIRLw6TRkoFu2kQEm1/JmLls9ybRuNQIV6TjfFRmd2UQ+7anmHMsKODaAyFWKnmYjxhbF9Rly/mVXYVPtETGfEajSX5Rub/xDFplpTR0VWtwMRvrfTZa1S1zJmQILhixL83iV1XGJmzAUuwDOQ2+hheqy5JJ5gokw9V28mbdPQKluob2ED1WUmWiZNDkLAcuC6VA0SouwoHd6Mx3np6OBlWph8p8MmpHbtUwx0hQkI8Sa5Ckgy8xdxamjgF7WguNmA5DLV5QTlQdLVpVjU1/s0EjEiRbHaOPP+QfWStSkqUgoQ2VAcsQmwbe3sIawnUXWFTfNkDABtNfY33ifOxqlMHcC3+0fTQRmVOO5D7ANf3vBEG2ZNUIGJTUEnOVAALNFMfLrbYgtCstVa70pX19PrD8vFpmAHIFCWl11HmFhta/vC0lQKhnyhJLqDgML07bDaFSvT7ShvLUzwmSguUsG/1Jf9j66xO6j0YordLuFjffgxvisY0xQQRl0y1dqjT6C0UcFjgiWkrWClSspfQmtHuODAAleIlKz6b6HsYnhPiVSCEzkulv/oL/APYW9RFTFIl4mU6DLVUFzsC5tUUBgHVOgBSSqXQ/6RY9uY5GUPAXmCSoKUCU0Z0/hpBKqvleZSmmo6ob6OG8SlK6ck4gHw1S5Cy4Y0uAT2uX7QzJk4dOfNLPhLWyVqFAEs5rW4pTaJyZoWgnxBlll0JrR3JYDbfkw3L6sfDTLcFKTRgLF2uNH9mg2BMTVpVCdv2lDrePE1IRLIKDc10IYfn9mOmyVrkqRMPlZhuP5G0KYTFyUJdTrUKhOiamldqQPF/EMxdEgJB2qfeF7CRtAgUtHWOALW7mARMMhRTKXTXY+8az+orV80w9v6CF5cpS7qCRyWtxeGE4KSA6pilHZKWtyqDwJrvU09M3cgmKFQjzvrDSZ2HBYyppG+YfYRtIn4SWSci1FVTmObLxf8eOlvaA3qNJeAYOQkQdoZ8fCUIJS9xXQm/f9hC6+oYdTpCFoI/VvVtzSFXJ7RB9RQ9j+IicemclSVlQQEkgO6iU2dQvUvzCkjp6VSfEK0pUCzNVR0o9LnSFUIcUJUwBc/Uu7j68w+MKkSVTCWmNROW4rWtSNu0NUzlZOillPJioDc07/ba8FR/6p7QkhRKu+7j7xQky/NbhrPzxDjgTKfmFwZJJQKvpZ2rb2ppDkzCGYrKDlN3LtTfaojMvB+GEFIIWa5mb1raMo6iUKKg3ysTd+YQc8SrTbuVgpMgO9+Wvr9vesFCFZlKBSfKQXS7uGAbSp5anePYKWVFQDUc3YX+8AFA+uxJf2smPT2pYFvf3nQ/C+PMyQAoFKkeUi/ZjrSkc51Hp+SfOTTKVZg3Ic9qmLvwyuqwHAo7+wru0S8ZiM8xatzT0oIFMOY3024qs3a0kowBtpdhqYs4boeWXmmESkiwapetnvFnCYOXh0Bcxs/P2AiJ1PqJnLd2A+UWbudTf3gg5Y2WNr+oszFaWPeAnSk1yk9zGJSygFnDjX6124/iNVKMaKVS/aw3o0MsTI2r1amCZ7MdKfh0OsBmzHv8AjQ70/BGcSAQCA5JtTh6xPZ7mv43cR0WvCWmpvfmDmTkk+YMNPz8+kYyqUaJJJsAHJ9L2gszDNVne1O39Y38ZIUlaTlr5SKt+bR2/iF0BbETyl2s2lPzhoo4bphUalICSxJUAx31elPWCYXBqVLVMSEqu5PNXrQkwbCdAV5VLIQk3dgeKNCmceYkoq8mRpGBWV5Qlydg7EM5YM21IMZxUrKsFYykJuKig5pX6RjDzlSnyFgCRnuWLMHIGgveKClom4dwAJksuSf1FXI3p7QZFjH16zNzIwJJtpt7Hj8eGpcxm/kHtR35sGgKUEAvUNTnfuX/eHv8AE+WWgZWBBpUmpeurfcR1pEgLGWJU8TKzFNQsNKcjV9IBPSlCWTVRFX7h+OIXVOGbLLzAbEVc77OdI2UgJC/EcTHACa2u/ZvsIQBmVkhFsD9otMNXZ3r+D+sYSdr/AGdn53jNAWNXAb30PpA1p+ntDZISWN5bwE/Jh5qtVEJHdq+1YBgZYAM02RYbq09ITROUpKJadCWG5Uf4aH+srEtKZA/SHV3LV9oDbm3maJvp6Nv5N/USxeJVMJKlFRPNm2GkDSlxXX8tGEIB92/NI2G13/p+ekNtbiZ4mJxYca0/GgUgA0f6Pu32jE5ZKj+1IZ6bPVJVmSAaGlaDelo6cC8cqwnSUIZYWopOTysWd3cUvpTV40nTVLYliQkCjNRmFNf4gKphKnHdxzx9IOmWfDCmoSw7j+8Ltm5l4pg5PtPTgEhJOawBJZiS7sbuGELmTLoTUXygsToA4tG5NNfZvz+kazJQIBAFh+7+mscneiQI2nqS1lJyCXJBCg1HKXuf1duInzMSsllLKw1y5atwLCDS5qjLCKAJG1q0rzmhVaSAyQX/AJc15heBxC02nBvuENgsWZP+YUFcpQaWo5Q/JD2NajlolLWPmDAvpxo/2pDXWsWqYsqfKGcIURQa2o5OoJHeFJcpw+pLUvW1tYsQdzM9F+G57yn0/MqWpKRmJZSlfqAuwNK8PekeGGUElTEJBIeoryDf0EDC5mGVbKpn0Iq7dm/eMf4uasKCfOkArUNBdzpWAIN79oxKZvdeJa6RjEISpBJSTXO1WozAjelYRnYxUxZUo5tqNQWf3f1EadM6auZLUpKQdMylkGhqzcb7wCTNYk0CrDf6QAUXNop6agm3MdWkG1Dr3/c6RLxOPdfho38x239f5iilyLlz7HnvGem9BmZkJAT4ayZi5n6sqgWTyX05joO3mFpemrbqnAlP4a6eSvxCGSmz78dv4iX1DE+LNUrcluAKD6R186SESVJQGZJZux+scXITmIOlCfVv5hdJtxLRVSsdRULfYQsreB53NCzbtGZxI+QZnsEgkm9gIpdP+GpiyFTT4aXfJddxcigoNIaWVRcwjT6a3eSc4SRXzWNz9L3izOlLUlAkSVpoyllklQYUqbEx0OEwCJfyJA51PqYYJiV9Rc3ER/0qOB+/Sc1N+HFMjJLSFJHmddFE8NvE7H4WZJPmQkAihT5h67HmO0eNJiQQQag3hfVN42j6gyH4gCJ8/Tiy9a8wzNmNxx+aRQ650JQDy0BYe/6gz05H1iKFKDMcwGhqx2s/MNDAz6SnVSuoanGQfKRZzX89oXXKdQB8rHegvfnSkbysak7pU3Be+94l9T6omWkqUWQgZiT+XMcY2ENVYnOJ/9k="/>
          <p:cNvSpPr>
            <a:spLocks noChangeAspect="1" noChangeArrowheads="1"/>
          </p:cNvSpPr>
          <p:nvPr/>
        </p:nvSpPr>
        <p:spPr bwMode="auto">
          <a:xfrm>
            <a:off x="8382000" y="160020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4" descr="http://www.ecancermedicalscience.com/images/image-library/t153.jpg"/>
          <p:cNvPicPr>
            <a:picLocks noChangeAspect="1" noChangeArrowheads="1"/>
          </p:cNvPicPr>
          <p:nvPr/>
        </p:nvPicPr>
        <p:blipFill>
          <a:blip r:embed="rId2" cstate="print"/>
          <a:srcRect/>
          <a:stretch>
            <a:fillRect/>
          </a:stretch>
        </p:blipFill>
        <p:spPr bwMode="auto">
          <a:xfrm>
            <a:off x="228600" y="2209800"/>
            <a:ext cx="4114800" cy="3505200"/>
          </a:xfrm>
          <a:prstGeom prst="rect">
            <a:avLst/>
          </a:prstGeom>
          <a:noFill/>
        </p:spPr>
      </p:pic>
      <p:pic>
        <p:nvPicPr>
          <p:cNvPr id="11" name="Picture 10" descr="http://3.bp.blogspot.com/_jLoBjCT4CUo/SfA6HjgGt6I/AAAAAAAAAKE/KMD_4McoEco/s1600/13+-+FL.JPG"/>
          <p:cNvPicPr>
            <a:picLocks noChangeAspect="1" noChangeArrowheads="1"/>
          </p:cNvPicPr>
          <p:nvPr/>
        </p:nvPicPr>
        <p:blipFill>
          <a:blip r:embed="rId3" cstate="print"/>
          <a:srcRect/>
          <a:stretch>
            <a:fillRect/>
          </a:stretch>
        </p:blipFill>
        <p:spPr bwMode="auto">
          <a:xfrm>
            <a:off x="4724400" y="2209800"/>
            <a:ext cx="4114800" cy="350520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Immunophenotype</a:t>
            </a:r>
            <a:endParaRPr lang="en-US" sz="4800" b="1" dirty="0"/>
          </a:p>
        </p:txBody>
      </p:sp>
      <p:sp>
        <p:nvSpPr>
          <p:cNvPr id="3" name="Content Placeholder 2"/>
          <p:cNvSpPr>
            <a:spLocks noGrp="1"/>
          </p:cNvSpPr>
          <p:nvPr>
            <p:ph idx="1"/>
          </p:nvPr>
        </p:nvSpPr>
        <p:spPr/>
        <p:txBody>
          <a:bodyPr/>
          <a:lstStyle/>
          <a:p>
            <a:r>
              <a:rPr lang="en-US" sz="3200" dirty="0" err="1" smtClean="0"/>
              <a:t>SIg</a:t>
            </a:r>
            <a:r>
              <a:rPr lang="en-US" sz="3200" dirty="0" smtClean="0"/>
              <a:t>+,</a:t>
            </a:r>
          </a:p>
          <a:p>
            <a:r>
              <a:rPr lang="en-US" sz="3200" dirty="0" smtClean="0"/>
              <a:t>B cell marker CD19,CD20,CD22,CD79a positive</a:t>
            </a:r>
          </a:p>
          <a:p>
            <a:r>
              <a:rPr lang="en-US" sz="3200" dirty="0" smtClean="0"/>
              <a:t>Follicular marker BCL6 and CD 10 positive</a:t>
            </a:r>
          </a:p>
          <a:p>
            <a:r>
              <a:rPr lang="en-US" sz="3200" dirty="0" smtClean="0"/>
              <a:t>BCL2 positive(variable-higher grade less positive)</a:t>
            </a:r>
          </a:p>
          <a:p>
            <a:r>
              <a:rPr lang="en-US" sz="3200" dirty="0" smtClean="0"/>
              <a:t>CD5 and CD 43 negative</a:t>
            </a:r>
          </a:p>
          <a:p>
            <a:endParaRPr lang="en-US" dirty="0" smtClean="0"/>
          </a:p>
          <a:p>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2460" r="3738" b="6541"/>
          <a:stretch>
            <a:fillRect/>
          </a:stretch>
        </p:blipFill>
        <p:spPr bwMode="auto">
          <a:xfrm>
            <a:off x="0" y="381000"/>
            <a:ext cx="9144000" cy="494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50000" r="3125" b="35352"/>
          <a:stretch>
            <a:fillRect/>
          </a:stretch>
        </p:blipFill>
        <p:spPr bwMode="auto">
          <a:xfrm>
            <a:off x="0" y="5334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2290" name="Ink 2"/>
              <p14:cNvContentPartPr>
                <a14:cpLocks xmlns:a14="http://schemas.microsoft.com/office/drawing/2010/main" noRot="1" noChangeAspect="1" noEditPoints="1" noChangeArrowheads="1" noChangeShapeType="1"/>
              </p14:cNvContentPartPr>
              <p14:nvPr/>
            </p14:nvContentPartPr>
            <p14:xfrm>
              <a:off x="973667" y="5489222"/>
              <a:ext cx="1347612" cy="26812"/>
            </p14:xfrm>
          </p:contentPart>
        </mc:Choice>
        <mc:Fallback xmlns="">
          <p:pic>
            <p:nvPicPr>
              <p:cNvPr id="12290" name="Ink 2"/>
              <p:cNvPicPr>
                <a:picLocks noRot="1" noChangeAspect="1" noEditPoints="1" noChangeArrowheads="1" noChangeShapeType="1"/>
              </p:cNvPicPr>
              <p:nvPr/>
            </p:nvPicPr>
            <p:blipFill>
              <a:blip r:embed="rId5" cstate="print"/>
              <a:stretch>
                <a:fillRect/>
              </a:stretch>
            </p:blipFill>
            <p:spPr>
              <a:xfrm>
                <a:off x="957830" y="5426303"/>
                <a:ext cx="1379287" cy="15265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291" name="Ink 3"/>
              <p14:cNvContentPartPr>
                <a14:cpLocks xmlns:a14="http://schemas.microsoft.com/office/drawing/2010/main" noRot="1" noChangeAspect="1" noEditPoints="1" noChangeArrowheads="1" noChangeShapeType="1"/>
              </p14:cNvContentPartPr>
              <p14:nvPr/>
            </p14:nvContentPartPr>
            <p14:xfrm>
              <a:off x="4089400" y="5417256"/>
              <a:ext cx="331612" cy="107244"/>
            </p14:xfrm>
          </p:contentPart>
        </mc:Choice>
        <mc:Fallback xmlns="">
          <p:pic>
            <p:nvPicPr>
              <p:cNvPr id="12291" name="Ink 3"/>
              <p:cNvPicPr>
                <a:picLocks noRot="1" noChangeAspect="1" noEditPoints="1" noChangeArrowheads="1" noChangeShapeType="1"/>
              </p:cNvPicPr>
              <p:nvPr/>
            </p:nvPicPr>
            <p:blipFill>
              <a:blip r:embed="rId7" cstate="print"/>
              <a:stretch>
                <a:fillRect/>
              </a:stretch>
            </p:blipFill>
            <p:spPr>
              <a:xfrm>
                <a:off x="4073558" y="5353917"/>
                <a:ext cx="363297" cy="23392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292" name="Ink 4"/>
              <p14:cNvContentPartPr>
                <a14:cpLocks xmlns:a14="http://schemas.microsoft.com/office/drawing/2010/main" noRot="1" noChangeAspect="1" noEditPoints="1" noChangeArrowheads="1" noChangeShapeType="1"/>
              </p14:cNvContentPartPr>
              <p14:nvPr/>
            </p14:nvContentPartPr>
            <p14:xfrm>
              <a:off x="2374901" y="5846234"/>
              <a:ext cx="5743222" cy="71966"/>
            </p14:xfrm>
          </p:contentPart>
        </mc:Choice>
        <mc:Fallback xmlns="">
          <p:pic>
            <p:nvPicPr>
              <p:cNvPr id="12292" name="Ink 4"/>
              <p:cNvPicPr>
                <a:picLocks noRot="1" noChangeAspect="1" noEditPoints="1" noChangeArrowheads="1" noChangeShapeType="1"/>
              </p:cNvPicPr>
              <p:nvPr/>
            </p:nvPicPr>
            <p:blipFill>
              <a:blip r:embed="rId9" cstate="print"/>
              <a:stretch>
                <a:fillRect/>
              </a:stretch>
            </p:blipFill>
            <p:spPr>
              <a:xfrm>
                <a:off x="2359061" y="5782904"/>
                <a:ext cx="5774903" cy="198626"/>
              </a:xfrm>
              <a:prstGeom prst="rect">
                <a:avLst/>
              </a:prstGeom>
            </p:spPr>
          </p:pic>
        </mc:Fallback>
      </mc:AlternateContent>
    </p:spTree>
    <p:extLst>
      <p:ext uri="{BB962C8B-B14F-4D97-AF65-F5344CB8AC3E}">
        <p14:creationId xmlns:p14="http://schemas.microsoft.com/office/powerpoint/2010/main" val="386628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4"/>
            <a:ext cx="8229600" cy="1450757"/>
          </a:xfrm>
        </p:spPr>
        <p:txBody>
          <a:bodyPr>
            <a:normAutofit/>
          </a:bodyPr>
          <a:lstStyle/>
          <a:p>
            <a:r>
              <a:rPr lang="en-US" sz="4800" b="1" dirty="0"/>
              <a:t>CD5-CD10+  Follicular lymphoma?</a:t>
            </a:r>
          </a:p>
        </p:txBody>
      </p:sp>
      <p:sp>
        <p:nvSpPr>
          <p:cNvPr id="3" name="Content Placeholder 2"/>
          <p:cNvSpPr>
            <a:spLocks noGrp="1"/>
          </p:cNvSpPr>
          <p:nvPr>
            <p:ph idx="1"/>
          </p:nvPr>
        </p:nvSpPr>
        <p:spPr>
          <a:xfrm>
            <a:off x="822959" y="2133600"/>
            <a:ext cx="7543801" cy="3735494"/>
          </a:xfrm>
        </p:spPr>
        <p:txBody>
          <a:bodyPr>
            <a:normAutofit/>
          </a:bodyPr>
          <a:lstStyle/>
          <a:p>
            <a:pPr>
              <a:buFont typeface="Wingdings" panose="05000000000000000000" pitchFamily="2" charset="2"/>
              <a:buChar char="Ø"/>
            </a:pPr>
            <a:r>
              <a:rPr lang="en-US" sz="3200" dirty="0"/>
              <a:t>Morphological features </a:t>
            </a:r>
          </a:p>
          <a:p>
            <a:pPr>
              <a:buFont typeface="Wingdings" panose="05000000000000000000" pitchFamily="2" charset="2"/>
              <a:buChar char="Ø"/>
            </a:pPr>
            <a:r>
              <a:rPr lang="en-US" sz="3200" dirty="0"/>
              <a:t> CD10 &amp;Bcl6 expressed in normal </a:t>
            </a:r>
            <a:r>
              <a:rPr lang="en-US" sz="3200" dirty="0" smtClean="0"/>
              <a:t>and neoplastic </a:t>
            </a:r>
            <a:r>
              <a:rPr lang="en-US" sz="3200" dirty="0"/>
              <a:t>follicle </a:t>
            </a:r>
            <a:r>
              <a:rPr lang="en-US" sz="3200" dirty="0" err="1"/>
              <a:t>centres</a:t>
            </a:r>
            <a:r>
              <a:rPr lang="en-US" sz="3200" dirty="0"/>
              <a:t> </a:t>
            </a:r>
          </a:p>
          <a:p>
            <a:pPr>
              <a:buFont typeface="Wingdings" panose="05000000000000000000" pitchFamily="2" charset="2"/>
              <a:buChar char="Ø"/>
            </a:pPr>
            <a:r>
              <a:rPr lang="en-US" sz="3200" dirty="0"/>
              <a:t> Presence of large numbers of </a:t>
            </a:r>
            <a:r>
              <a:rPr lang="en-US" sz="3200" dirty="0" smtClean="0"/>
              <a:t>CD10 &amp;Bcl6 </a:t>
            </a:r>
            <a:r>
              <a:rPr lang="en-US" sz="3200" dirty="0"/>
              <a:t>positive cells  outside follicles </a:t>
            </a:r>
            <a:r>
              <a:rPr lang="en-US" sz="3200" dirty="0" smtClean="0"/>
              <a:t>suggests </a:t>
            </a:r>
            <a:r>
              <a:rPr lang="en-US" sz="3200" dirty="0"/>
              <a:t>FL </a:t>
            </a:r>
            <a:endParaRPr lang="en-US" sz="3200" dirty="0" smtClean="0"/>
          </a:p>
          <a:p>
            <a:pPr>
              <a:buFont typeface="Wingdings" panose="05000000000000000000" pitchFamily="2" charset="2"/>
              <a:buChar char="Ø"/>
            </a:pPr>
            <a:r>
              <a:rPr lang="en-US" sz="3200" dirty="0" smtClean="0"/>
              <a:t>Bcl2  </a:t>
            </a:r>
            <a:r>
              <a:rPr lang="en-US" sz="3200" dirty="0"/>
              <a:t>distinguishes reactive follicles </a:t>
            </a:r>
            <a:r>
              <a:rPr lang="en-US" sz="3200" dirty="0" smtClean="0"/>
              <a:t>from FL </a:t>
            </a:r>
            <a:endParaRPr lang="en-US" sz="3200" dirty="0"/>
          </a:p>
        </p:txBody>
      </p:sp>
    </p:spTree>
    <p:extLst>
      <p:ext uri="{BB962C8B-B14F-4D97-AF65-F5344CB8AC3E}">
        <p14:creationId xmlns:p14="http://schemas.microsoft.com/office/powerpoint/2010/main" val="16191168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cstate="print"/>
          <a:srcRect l="50000" t="36667" r="35000" b="25111"/>
          <a:stretch/>
        </p:blipFill>
        <p:spPr>
          <a:xfrm>
            <a:off x="2209800" y="0"/>
            <a:ext cx="4724400" cy="6858000"/>
          </a:xfrm>
          <a:prstGeom prst="rect">
            <a:avLst/>
          </a:prstGeom>
        </p:spPr>
      </p:pic>
    </p:spTree>
    <p:extLst>
      <p:ext uri="{BB962C8B-B14F-4D97-AF65-F5344CB8AC3E}">
        <p14:creationId xmlns:p14="http://schemas.microsoft.com/office/powerpoint/2010/main" val="1506793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Prognosis</a:t>
            </a:r>
            <a:endParaRPr lang="en-US" sz="4400" b="1" dirty="0"/>
          </a:p>
        </p:txBody>
      </p:sp>
      <p:sp>
        <p:nvSpPr>
          <p:cNvPr id="3" name="Content Placeholder 2"/>
          <p:cNvSpPr>
            <a:spLocks noGrp="1"/>
          </p:cNvSpPr>
          <p:nvPr>
            <p:ph idx="1"/>
          </p:nvPr>
        </p:nvSpPr>
        <p:spPr>
          <a:xfrm>
            <a:off x="822959" y="2133600"/>
            <a:ext cx="7543801" cy="3735494"/>
          </a:xfrm>
        </p:spPr>
        <p:txBody>
          <a:bodyPr>
            <a:normAutofit/>
          </a:bodyPr>
          <a:lstStyle/>
          <a:p>
            <a:r>
              <a:rPr lang="en-US" sz="4000" dirty="0" smtClean="0"/>
              <a:t>Extent of disease</a:t>
            </a:r>
          </a:p>
          <a:p>
            <a:r>
              <a:rPr lang="en-US" sz="4000" dirty="0" smtClean="0"/>
              <a:t>International prognostic index for FL : Histological grade </a:t>
            </a:r>
            <a:endParaRPr lang="en-US" sz="40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B cell prolymphocytic leukemia</a:t>
            </a:r>
            <a:endParaRPr lang="en-US" sz="4800" b="1" dirty="0"/>
          </a:p>
        </p:txBody>
      </p:sp>
      <p:sp>
        <p:nvSpPr>
          <p:cNvPr id="3" name="Content Placeholder 2"/>
          <p:cNvSpPr>
            <a:spLocks noGrp="1"/>
          </p:cNvSpPr>
          <p:nvPr>
            <p:ph idx="1"/>
          </p:nvPr>
        </p:nvSpPr>
        <p:spPr>
          <a:xfrm>
            <a:off x="822959" y="2133600"/>
            <a:ext cx="7543801" cy="3735494"/>
          </a:xfrm>
        </p:spPr>
        <p:txBody>
          <a:bodyPr/>
          <a:lstStyle/>
          <a:p>
            <a:r>
              <a:rPr lang="en-US" sz="3200" dirty="0" smtClean="0"/>
              <a:t>Affects – peripheral blood, bone marrow and spleen</a:t>
            </a:r>
          </a:p>
          <a:p>
            <a:r>
              <a:rPr lang="en-US" sz="3200" dirty="0" smtClean="0"/>
              <a:t>Prolymphocytes must exceeds 55% of lymphoid cells</a:t>
            </a:r>
            <a:endParaRPr lang="en-US" sz="3200" dirty="0"/>
          </a:p>
          <a:p>
            <a:r>
              <a:rPr lang="en-US" sz="3200" dirty="0"/>
              <a:t>Median age 55-59 year</a:t>
            </a:r>
          </a:p>
          <a:p>
            <a:r>
              <a:rPr lang="en-US" sz="3200" dirty="0"/>
              <a:t>M:F ratio 1:1</a:t>
            </a:r>
          </a:p>
          <a:p>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2960" y="286605"/>
            <a:ext cx="7543800" cy="1237396"/>
          </a:xfrm>
        </p:spPr>
        <p:txBody>
          <a:bodyPr/>
          <a:lstStyle/>
          <a:p>
            <a:pPr algn="ctr"/>
            <a:r>
              <a:rPr lang="en-CA" b="1" dirty="0"/>
              <a:t>Distinguishing lymphomas by clinical behaviour</a:t>
            </a:r>
          </a:p>
        </p:txBody>
      </p:sp>
      <p:sp>
        <p:nvSpPr>
          <p:cNvPr id="15" name="Rectangle 3"/>
          <p:cNvSpPr txBox="1">
            <a:spLocks noChangeArrowheads="1"/>
          </p:cNvSpPr>
          <p:nvPr/>
        </p:nvSpPr>
        <p:spPr>
          <a:xfrm>
            <a:off x="4876800" y="1905001"/>
            <a:ext cx="4053463" cy="3478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Aggressive NHL or HL</a:t>
            </a:r>
          </a:p>
          <a:p>
            <a:endParaRPr lang="en-US" dirty="0"/>
          </a:p>
          <a:p>
            <a:pPr lvl="1"/>
            <a:r>
              <a:rPr lang="en-US" sz="2800" dirty="0">
                <a:solidFill>
                  <a:schemeClr val="tx1">
                    <a:lumMod val="75000"/>
                    <a:lumOff val="25000"/>
                  </a:schemeClr>
                </a:solidFill>
              </a:rPr>
              <a:t>Rapid growth</a:t>
            </a:r>
          </a:p>
          <a:p>
            <a:pPr lvl="1"/>
            <a:r>
              <a:rPr lang="en-US" sz="2800" dirty="0">
                <a:solidFill>
                  <a:schemeClr val="tx1">
                    <a:lumMod val="75000"/>
                    <a:lumOff val="25000"/>
                  </a:schemeClr>
                </a:solidFill>
              </a:rPr>
              <a:t>Often symptomatic</a:t>
            </a:r>
          </a:p>
          <a:p>
            <a:pPr lvl="1"/>
            <a:r>
              <a:rPr lang="en-US" sz="2800" dirty="0">
                <a:solidFill>
                  <a:schemeClr val="tx1">
                    <a:lumMod val="75000"/>
                    <a:lumOff val="25000"/>
                  </a:schemeClr>
                </a:solidFill>
              </a:rPr>
              <a:t>Fatal in months                   (if untreated)</a:t>
            </a:r>
          </a:p>
          <a:p>
            <a:pPr lvl="1"/>
            <a:endParaRPr lang="en-US" sz="2800" dirty="0">
              <a:solidFill>
                <a:schemeClr val="tx1">
                  <a:lumMod val="75000"/>
                  <a:lumOff val="25000"/>
                </a:schemeClr>
              </a:solidFill>
            </a:endParaRPr>
          </a:p>
          <a:p>
            <a:pPr lvl="1"/>
            <a:r>
              <a:rPr lang="en-US" sz="2800" dirty="0">
                <a:solidFill>
                  <a:schemeClr val="tx1">
                    <a:lumMod val="75000"/>
                    <a:lumOff val="25000"/>
                  </a:schemeClr>
                </a:solidFill>
              </a:rPr>
              <a:t>Potential for cure with standard therapy</a:t>
            </a:r>
          </a:p>
        </p:txBody>
      </p:sp>
      <p:sp>
        <p:nvSpPr>
          <p:cNvPr id="16" name="Rectangle 4"/>
          <p:cNvSpPr txBox="1">
            <a:spLocks noChangeArrowheads="1"/>
          </p:cNvSpPr>
          <p:nvPr/>
        </p:nvSpPr>
        <p:spPr>
          <a:xfrm>
            <a:off x="457200" y="1905000"/>
            <a:ext cx="4110975" cy="3718534"/>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Indolent NHL or CLL</a:t>
            </a:r>
          </a:p>
          <a:p>
            <a:pPr marL="0" indent="0">
              <a:buNone/>
            </a:pPr>
            <a:endParaRPr lang="en-US" dirty="0"/>
          </a:p>
          <a:p>
            <a:pPr lvl="1"/>
            <a:r>
              <a:rPr lang="en-US" sz="2800" dirty="0">
                <a:solidFill>
                  <a:schemeClr val="tx1">
                    <a:lumMod val="75000"/>
                    <a:lumOff val="25000"/>
                  </a:schemeClr>
                </a:solidFill>
              </a:rPr>
              <a:t>Slow growth</a:t>
            </a:r>
          </a:p>
          <a:p>
            <a:pPr lvl="1"/>
            <a:r>
              <a:rPr lang="en-US" sz="2800" dirty="0">
                <a:solidFill>
                  <a:schemeClr val="tx1">
                    <a:lumMod val="75000"/>
                    <a:lumOff val="25000"/>
                  </a:schemeClr>
                </a:solidFill>
              </a:rPr>
              <a:t>Often asymptomatic</a:t>
            </a:r>
          </a:p>
          <a:p>
            <a:pPr lvl="1"/>
            <a:r>
              <a:rPr lang="en-US" sz="2800" dirty="0">
                <a:solidFill>
                  <a:schemeClr val="tx1">
                    <a:lumMod val="75000"/>
                    <a:lumOff val="25000"/>
                  </a:schemeClr>
                </a:solidFill>
              </a:rPr>
              <a:t>Long natural history possible</a:t>
            </a:r>
          </a:p>
          <a:p>
            <a:pPr lvl="1">
              <a:buFontTx/>
              <a:buNone/>
            </a:pPr>
            <a:endParaRPr lang="en-US" sz="2800" dirty="0">
              <a:solidFill>
                <a:schemeClr val="tx1">
                  <a:lumMod val="75000"/>
                  <a:lumOff val="25000"/>
                </a:schemeClr>
              </a:solidFill>
            </a:endParaRPr>
          </a:p>
          <a:p>
            <a:pPr lvl="1"/>
            <a:r>
              <a:rPr lang="en-US" sz="2800" dirty="0">
                <a:solidFill>
                  <a:schemeClr val="tx1">
                    <a:lumMod val="75000"/>
                    <a:lumOff val="25000"/>
                  </a:schemeClr>
                </a:solidFill>
              </a:rPr>
              <a:t>Incurable with standard therapy</a:t>
            </a:r>
          </a:p>
          <a:p>
            <a:pPr lvl="1"/>
            <a:endParaRPr lang="en-US" sz="2800" dirty="0"/>
          </a:p>
        </p:txBody>
      </p:sp>
    </p:spTree>
    <p:extLst>
      <p:ext uri="{BB962C8B-B14F-4D97-AF65-F5344CB8AC3E}">
        <p14:creationId xmlns:p14="http://schemas.microsoft.com/office/powerpoint/2010/main" val="26863196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Most patients with B symptoms</a:t>
            </a:r>
          </a:p>
          <a:p>
            <a:r>
              <a:rPr lang="en-US" sz="3600" dirty="0" smtClean="0"/>
              <a:t>Massive </a:t>
            </a:r>
            <a:r>
              <a:rPr lang="en-US" sz="3600" dirty="0" err="1" smtClean="0"/>
              <a:t>splenomegaly</a:t>
            </a:r>
            <a:r>
              <a:rPr lang="en-US" sz="3600" dirty="0" smtClean="0"/>
              <a:t> </a:t>
            </a:r>
          </a:p>
          <a:p>
            <a:r>
              <a:rPr lang="en-US" sz="3600" dirty="0" smtClean="0"/>
              <a:t>Absent </a:t>
            </a:r>
            <a:r>
              <a:rPr lang="en-US" sz="3600" dirty="0" err="1" smtClean="0"/>
              <a:t>lymphadenopathy</a:t>
            </a:r>
            <a:r>
              <a:rPr lang="en-US" sz="3600" dirty="0" smtClean="0"/>
              <a:t> </a:t>
            </a:r>
          </a:p>
          <a:p>
            <a:r>
              <a:rPr lang="en-US" sz="3600" dirty="0" smtClean="0"/>
              <a:t>Rapidly raising lymphocyte count( &gt;100x10 </a:t>
            </a:r>
            <a:r>
              <a:rPr lang="en-US" sz="3600" baseline="30000" dirty="0" smtClean="0"/>
              <a:t>9 </a:t>
            </a:r>
            <a:r>
              <a:rPr lang="en-US" sz="3600" dirty="0" smtClean="0"/>
              <a:t>)</a:t>
            </a:r>
          </a:p>
          <a:p>
            <a:endParaRPr lang="en-US" sz="360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Morphology</a:t>
            </a:r>
            <a:endParaRPr lang="en-US" sz="4800" b="1" dirty="0"/>
          </a:p>
        </p:txBody>
      </p:sp>
      <p:sp>
        <p:nvSpPr>
          <p:cNvPr id="3" name="Content Placeholder 2"/>
          <p:cNvSpPr>
            <a:spLocks noGrp="1"/>
          </p:cNvSpPr>
          <p:nvPr>
            <p:ph idx="1"/>
          </p:nvPr>
        </p:nvSpPr>
        <p:spPr>
          <a:xfrm>
            <a:off x="304800" y="1981200"/>
            <a:ext cx="4343400" cy="4068763"/>
          </a:xfrm>
        </p:spPr>
        <p:txBody>
          <a:bodyPr>
            <a:normAutofit/>
          </a:bodyPr>
          <a:lstStyle/>
          <a:p>
            <a:r>
              <a:rPr lang="en-US" sz="2400" dirty="0" smtClean="0"/>
              <a:t>Peripheral smear </a:t>
            </a:r>
          </a:p>
          <a:p>
            <a:r>
              <a:rPr lang="en-US" sz="2400" dirty="0" smtClean="0"/>
              <a:t>Majority cells are( usually 90% ) </a:t>
            </a:r>
            <a:r>
              <a:rPr lang="en-US" sz="2400" dirty="0" err="1" smtClean="0"/>
              <a:t>prolymphocytes</a:t>
            </a:r>
            <a:r>
              <a:rPr lang="en-US" sz="2400" dirty="0" smtClean="0"/>
              <a:t> </a:t>
            </a:r>
          </a:p>
          <a:p>
            <a:pPr lvl="1"/>
            <a:r>
              <a:rPr lang="en-US" sz="2400" dirty="0" smtClean="0"/>
              <a:t>Medium size</a:t>
            </a:r>
          </a:p>
          <a:p>
            <a:pPr lvl="1"/>
            <a:r>
              <a:rPr lang="en-US" sz="2400" dirty="0" smtClean="0"/>
              <a:t>Round nucleus</a:t>
            </a:r>
          </a:p>
          <a:p>
            <a:pPr lvl="1"/>
            <a:r>
              <a:rPr lang="en-US" sz="2400" dirty="0" smtClean="0"/>
              <a:t>Moderately condensed chromatin </a:t>
            </a:r>
          </a:p>
          <a:p>
            <a:pPr lvl="1"/>
            <a:r>
              <a:rPr lang="en-US" sz="2400" dirty="0" smtClean="0"/>
              <a:t>Prominent central nucleolus </a:t>
            </a:r>
          </a:p>
          <a:p>
            <a:pPr lvl="1"/>
            <a:r>
              <a:rPr lang="en-US" sz="2400" dirty="0" smtClean="0"/>
              <a:t>Small amount of faintly basophilic cytoplasm</a:t>
            </a:r>
            <a:endParaRPr lang="en-US" sz="2400" dirty="0"/>
          </a:p>
        </p:txBody>
      </p:sp>
      <p:pic>
        <p:nvPicPr>
          <p:cNvPr id="5" name="Picture 2" descr="http://trialx.com/curetalk/wp-content/blogs.dir/7/files/2011/05/diseases/Prolymphocytic_Leukemia-3.gif"/>
          <p:cNvPicPr>
            <a:picLocks noChangeAspect="1" noChangeArrowheads="1"/>
          </p:cNvPicPr>
          <p:nvPr/>
        </p:nvPicPr>
        <p:blipFill>
          <a:blip r:embed="rId2" cstate="print"/>
          <a:srcRect/>
          <a:stretch>
            <a:fillRect/>
          </a:stretch>
        </p:blipFill>
        <p:spPr bwMode="auto">
          <a:xfrm>
            <a:off x="4419600" y="1905000"/>
            <a:ext cx="4572000" cy="4114800"/>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2209800"/>
            <a:ext cx="7543801" cy="3659294"/>
          </a:xfrm>
        </p:spPr>
        <p:txBody>
          <a:bodyPr>
            <a:normAutofit/>
          </a:bodyPr>
          <a:lstStyle/>
          <a:p>
            <a:r>
              <a:rPr lang="en-US" sz="4000" dirty="0" smtClean="0"/>
              <a:t>Bone marrow </a:t>
            </a:r>
          </a:p>
          <a:p>
            <a:pPr lvl="1"/>
            <a:r>
              <a:rPr lang="en-US" sz="4000" dirty="0" smtClean="0"/>
              <a:t>Interstitial or</a:t>
            </a:r>
          </a:p>
          <a:p>
            <a:pPr lvl="1"/>
            <a:r>
              <a:rPr lang="en-US" sz="4000" dirty="0" smtClean="0"/>
              <a:t>Nodular involvement </a:t>
            </a:r>
            <a:endParaRPr lang="en-US" sz="40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D/D</a:t>
            </a:r>
          </a:p>
          <a:p>
            <a:pPr lvl="1"/>
            <a:r>
              <a:rPr lang="en-US" sz="4000" dirty="0" err="1" smtClean="0"/>
              <a:t>Blastic</a:t>
            </a:r>
            <a:r>
              <a:rPr lang="en-US" sz="4000" dirty="0" smtClean="0"/>
              <a:t> variant of MCL</a:t>
            </a:r>
          </a:p>
          <a:p>
            <a:pPr lvl="1"/>
            <a:r>
              <a:rPr lang="en-US" sz="4000" dirty="0" err="1" smtClean="0"/>
              <a:t>Splenic</a:t>
            </a:r>
            <a:r>
              <a:rPr lang="en-US" sz="4000" dirty="0" smtClean="0"/>
              <a:t> marginal zone lymphoma</a:t>
            </a:r>
          </a:p>
          <a:p>
            <a:pPr lvl="1"/>
            <a:r>
              <a:rPr lang="en-US" sz="4000" dirty="0" smtClean="0"/>
              <a:t>CLL with increase number of </a:t>
            </a:r>
            <a:r>
              <a:rPr lang="en-US" sz="4000" dirty="0" err="1" smtClean="0"/>
              <a:t>prolymphocytes</a:t>
            </a:r>
            <a:r>
              <a:rPr lang="en-US" sz="4000" dirty="0" smtClean="0"/>
              <a:t> </a:t>
            </a:r>
            <a:endParaRPr lang="en-US" sz="400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990600"/>
            <a:ext cx="7543800" cy="1066800"/>
          </a:xfrm>
        </p:spPr>
        <p:txBody>
          <a:bodyPr>
            <a:normAutofit fontScale="90000"/>
          </a:bodyPr>
          <a:lstStyle/>
          <a:p>
            <a:r>
              <a:rPr lang="en-US" sz="5300" b="1" dirty="0" smtClean="0"/>
              <a:t>Immunophenotype</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600" dirty="0" smtClean="0"/>
              <a:t>Surface </a:t>
            </a:r>
            <a:r>
              <a:rPr lang="en-US" sz="3600" dirty="0" err="1" smtClean="0"/>
              <a:t>IgM</a:t>
            </a:r>
            <a:r>
              <a:rPr lang="en-US" sz="3600" dirty="0" smtClean="0"/>
              <a:t>+/- </a:t>
            </a:r>
            <a:r>
              <a:rPr lang="en-US" sz="3600" dirty="0" err="1" smtClean="0"/>
              <a:t>IgD</a:t>
            </a:r>
            <a:endParaRPr lang="en-US" sz="3600" dirty="0" smtClean="0"/>
          </a:p>
          <a:p>
            <a:r>
              <a:rPr lang="en-US" sz="3600" dirty="0" smtClean="0"/>
              <a:t>B cell antigens –CD 19,CD20,CD22,CD79a</a:t>
            </a:r>
          </a:p>
          <a:p>
            <a:r>
              <a:rPr lang="en-US" sz="3600" dirty="0" smtClean="0"/>
              <a:t>CD5- 20-30%</a:t>
            </a:r>
          </a:p>
          <a:p>
            <a:r>
              <a:rPr lang="en-US" sz="3600" dirty="0" smtClean="0"/>
              <a:t>CD23- 10-20%</a:t>
            </a:r>
            <a:endParaRPr lang="en-US" sz="3600"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Prognosis </a:t>
            </a:r>
            <a:endParaRPr lang="en-US" sz="4800" b="1" dirty="0"/>
          </a:p>
        </p:txBody>
      </p:sp>
      <p:sp>
        <p:nvSpPr>
          <p:cNvPr id="3" name="Content Placeholder 2"/>
          <p:cNvSpPr>
            <a:spLocks noGrp="1"/>
          </p:cNvSpPr>
          <p:nvPr>
            <p:ph idx="1"/>
          </p:nvPr>
        </p:nvSpPr>
        <p:spPr>
          <a:xfrm>
            <a:off x="822959" y="2209800"/>
            <a:ext cx="7543801" cy="3659294"/>
          </a:xfrm>
        </p:spPr>
        <p:txBody>
          <a:bodyPr>
            <a:normAutofit/>
          </a:bodyPr>
          <a:lstStyle/>
          <a:p>
            <a:r>
              <a:rPr lang="en-US" sz="4000" dirty="0" smtClean="0"/>
              <a:t>Respond poorly to therapies for CLL</a:t>
            </a:r>
          </a:p>
          <a:p>
            <a:r>
              <a:rPr lang="en-US" sz="4000" dirty="0" smtClean="0"/>
              <a:t>Median survival 30-50 months</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58952"/>
            <a:ext cx="8382000" cy="2670048"/>
          </a:xfrm>
        </p:spPr>
        <p:txBody>
          <a:bodyPr>
            <a:normAutofit/>
          </a:bodyPr>
          <a:lstStyle/>
          <a:p>
            <a:r>
              <a:rPr lang="en-US" sz="5400" b="1" dirty="0" smtClean="0"/>
              <a:t>T cell and </a:t>
            </a:r>
            <a:r>
              <a:rPr lang="en-US" sz="5400" b="1" dirty="0" err="1" smtClean="0"/>
              <a:t>Nk</a:t>
            </a:r>
            <a:r>
              <a:rPr lang="en-US" sz="5400" b="1" dirty="0" smtClean="0"/>
              <a:t> cell lymphomas</a:t>
            </a:r>
            <a:endParaRPr lang="en-US" sz="5400" b="1"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3940409"/>
              </p:ext>
            </p:extLst>
          </p:nvPr>
        </p:nvGraphicFramePr>
        <p:xfrm>
          <a:off x="0" y="0"/>
          <a:ext cx="9144001" cy="6763334"/>
        </p:xfrm>
        <a:graphic>
          <a:graphicData uri="http://schemas.openxmlformats.org/drawingml/2006/table">
            <a:tbl>
              <a:tblPr/>
              <a:tblGrid>
                <a:gridCol w="1278959"/>
                <a:gridCol w="655190"/>
                <a:gridCol w="1053477"/>
                <a:gridCol w="1309454"/>
                <a:gridCol w="887139"/>
                <a:gridCol w="714333"/>
                <a:gridCol w="888064"/>
                <a:gridCol w="1178230"/>
                <a:gridCol w="1179155"/>
              </a:tblGrid>
              <a:tr h="842557">
                <a:tc>
                  <a:txBody>
                    <a:bodyPr/>
                    <a:lstStyle/>
                    <a:p>
                      <a:pPr>
                        <a:lnSpc>
                          <a:spcPct val="115000"/>
                        </a:lnSpc>
                        <a:spcAft>
                          <a:spcPts val="0"/>
                        </a:spcAft>
                      </a:pPr>
                      <a:r>
                        <a:rPr lang="en-US" sz="1600" dirty="0">
                          <a:latin typeface="Calibri"/>
                          <a:ea typeface="Calibri"/>
                          <a:cs typeface="Times New Roman"/>
                        </a:rPr>
                        <a:t>Lymphoma</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Median age</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Peripheral blood</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Cytopenia</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BM</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spleen</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Calibri"/>
                          <a:ea typeface="Calibri"/>
                          <a:cs typeface="Times New Roman"/>
                        </a:rPr>
                        <a:t>Lymph node</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skin</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Calibri"/>
                          <a:ea typeface="Calibri"/>
                          <a:cs typeface="Times New Roman"/>
                        </a:rPr>
                        <a:t>prognosis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3409">
                <a:tc>
                  <a:txBody>
                    <a:bodyPr/>
                    <a:lstStyle/>
                    <a:p>
                      <a:pPr>
                        <a:lnSpc>
                          <a:spcPct val="115000"/>
                        </a:lnSpc>
                        <a:spcAft>
                          <a:spcPts val="0"/>
                        </a:spcAft>
                      </a:pPr>
                      <a:r>
                        <a:rPr lang="en-US" sz="1600" dirty="0">
                          <a:latin typeface="Calibri"/>
                          <a:ea typeface="Calibri"/>
                          <a:cs typeface="Times New Roman"/>
                        </a:rPr>
                        <a:t>T cell prolymphocytic leukemia</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65</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Yes,prolymphocytes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Anemia ,thrombocytopenia</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diffuse</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Densered pulp</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Diffuse,paracortical</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 without epidermotrophism</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Aggressive ,survival &lt; 1 year</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3409">
                <a:tc>
                  <a:txBody>
                    <a:bodyPr/>
                    <a:lstStyle/>
                    <a:p>
                      <a:pPr>
                        <a:lnSpc>
                          <a:spcPct val="115000"/>
                        </a:lnSpc>
                        <a:spcAft>
                          <a:spcPts val="0"/>
                        </a:spcAft>
                      </a:pPr>
                      <a:r>
                        <a:rPr lang="en-US" sz="1600">
                          <a:latin typeface="Calibri"/>
                          <a:ea typeface="Calibri"/>
                          <a:cs typeface="Times New Roman"/>
                        </a:rPr>
                        <a:t>T cell large granular lymphocytic leukemia </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65</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Yes,large granular lymphocytes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Severe neutropenia+/-anemia</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Intrasinusoidal,interstial</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Red pulp invovment</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no</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no</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indolant</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2537">
                <a:tc>
                  <a:txBody>
                    <a:bodyPr/>
                    <a:lstStyle/>
                    <a:p>
                      <a:pPr>
                        <a:lnSpc>
                          <a:spcPct val="115000"/>
                        </a:lnSpc>
                        <a:spcAft>
                          <a:spcPts val="0"/>
                        </a:spcAft>
                      </a:pPr>
                      <a:r>
                        <a:rPr lang="en-US" sz="1600" dirty="0">
                          <a:latin typeface="Calibri"/>
                          <a:ea typeface="Calibri"/>
                          <a:cs typeface="Times New Roman"/>
                        </a:rPr>
                        <a:t>Adult T cell leukemia /lymphoma</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50 (20-80)</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 ,flower cell</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Variable</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Generalized </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Calibri"/>
                          <a:ea typeface="Calibri"/>
                          <a:cs typeface="Times New Roman"/>
                        </a:rPr>
                        <a:t>Variable </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1705">
                <a:tc>
                  <a:txBody>
                    <a:bodyPr/>
                    <a:lstStyle/>
                    <a:p>
                      <a:pPr>
                        <a:lnSpc>
                          <a:spcPct val="115000"/>
                        </a:lnSpc>
                        <a:spcAft>
                          <a:spcPts val="0"/>
                        </a:spcAft>
                      </a:pPr>
                      <a:r>
                        <a:rPr lang="en-US" sz="1600">
                          <a:latin typeface="Calibri"/>
                          <a:ea typeface="Calibri"/>
                          <a:cs typeface="Times New Roman"/>
                        </a:rPr>
                        <a:t>Sezary syndrome</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70</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Yes,sezary cell</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Calibri"/>
                          <a:ea typeface="Calibri"/>
                          <a:cs typeface="Times New Roman"/>
                        </a:rPr>
                        <a:t>No</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no</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Aggressive</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8053">
                <a:tc>
                  <a:txBody>
                    <a:bodyPr/>
                    <a:lstStyle/>
                    <a:p>
                      <a:pPr>
                        <a:lnSpc>
                          <a:spcPct val="115000"/>
                        </a:lnSpc>
                        <a:spcAft>
                          <a:spcPts val="0"/>
                        </a:spcAft>
                      </a:pPr>
                      <a:r>
                        <a:rPr lang="en-US" sz="1600">
                          <a:latin typeface="Calibri"/>
                          <a:ea typeface="Calibri"/>
                          <a:cs typeface="Times New Roman"/>
                        </a:rPr>
                        <a:t>CLPD of NK cells</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Calibri"/>
                          <a:ea typeface="Calibri"/>
                          <a:cs typeface="Times New Roman"/>
                        </a:rPr>
                        <a:t>60</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 </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rare</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Intrasinusoidal,interstial</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no</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no</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no</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indolent</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4810">
                <a:tc>
                  <a:txBody>
                    <a:bodyPr/>
                    <a:lstStyle/>
                    <a:p>
                      <a:pPr>
                        <a:lnSpc>
                          <a:spcPct val="115000"/>
                        </a:lnSpc>
                        <a:spcAft>
                          <a:spcPts val="0"/>
                        </a:spcAft>
                      </a:pPr>
                      <a:r>
                        <a:rPr lang="en-US" sz="1600">
                          <a:latin typeface="Calibri"/>
                          <a:ea typeface="Calibri"/>
                          <a:cs typeface="Times New Roman"/>
                        </a:rPr>
                        <a:t>Agg. NK cell leukemia</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42</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Yes,variable morphology</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Calibri"/>
                          <a:ea typeface="Calibri"/>
                          <a:cs typeface="Times New Roman"/>
                        </a:rPr>
                        <a:t>common</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Calibri"/>
                          <a:ea typeface="Calibri"/>
                          <a:cs typeface="Times New Roman"/>
                        </a:rPr>
                        <a:t>Yes </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Yes </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uncommon</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latin typeface="Calibri"/>
                          <a:ea typeface="Calibri"/>
                          <a:cs typeface="Times New Roman"/>
                        </a:rPr>
                        <a:t>uncommon</a:t>
                      </a: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err="1">
                          <a:latin typeface="Calibri"/>
                          <a:ea typeface="Calibri"/>
                          <a:cs typeface="Times New Roman"/>
                        </a:rPr>
                        <a:t>fuminant</a:t>
                      </a:r>
                      <a:endParaRPr lang="en-US" sz="1600" dirty="0">
                        <a:latin typeface="Calibri"/>
                        <a:ea typeface="Calibri"/>
                        <a:cs typeface="Times New Roman"/>
                      </a:endParaRPr>
                    </a:p>
                  </a:txBody>
                  <a:tcPr marL="62856" marR="62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312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2746248"/>
          </a:xfrm>
        </p:spPr>
        <p:txBody>
          <a:bodyPr>
            <a:normAutofit/>
          </a:bodyPr>
          <a:lstStyle/>
          <a:p>
            <a:r>
              <a:rPr lang="en-US" sz="4800" b="1" dirty="0" smtClean="0"/>
              <a:t>Mature T cell lymphomas</a:t>
            </a:r>
            <a:endParaRPr lang="en-US" sz="4800" b="1"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T cell prolymphocytic leukemia</a:t>
            </a:r>
            <a:endParaRPr lang="en-US" sz="4800" b="1" dirty="0"/>
          </a:p>
        </p:txBody>
      </p:sp>
      <p:sp>
        <p:nvSpPr>
          <p:cNvPr id="3" name="Content Placeholder 2"/>
          <p:cNvSpPr>
            <a:spLocks noGrp="1"/>
          </p:cNvSpPr>
          <p:nvPr>
            <p:ph idx="1"/>
          </p:nvPr>
        </p:nvSpPr>
        <p:spPr>
          <a:xfrm>
            <a:off x="822959" y="2133600"/>
            <a:ext cx="7543801" cy="3735494"/>
          </a:xfrm>
        </p:spPr>
        <p:txBody>
          <a:bodyPr/>
          <a:lstStyle/>
          <a:p>
            <a:r>
              <a:rPr lang="en-US" sz="3600" dirty="0" smtClean="0"/>
              <a:t>Aggressive lymphoma</a:t>
            </a:r>
          </a:p>
          <a:p>
            <a:r>
              <a:rPr lang="en-US" sz="3600" dirty="0" smtClean="0"/>
              <a:t>Proliferation of small to medium sized </a:t>
            </a:r>
            <a:r>
              <a:rPr lang="en-US" sz="3600" dirty="0" err="1" smtClean="0"/>
              <a:t>prolymphocytes</a:t>
            </a:r>
            <a:r>
              <a:rPr lang="en-US" sz="3600" dirty="0" smtClean="0"/>
              <a:t> in peripheral blood, bone marrow, lymph node, liver, spleen and skin</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47" y="642941"/>
            <a:ext cx="8481526" cy="652460"/>
          </a:xfrm>
        </p:spPr>
        <p:txBody>
          <a:bodyPr>
            <a:noAutofit/>
          </a:bodyPr>
          <a:lstStyle/>
          <a:p>
            <a:pPr algn="ctr"/>
            <a:r>
              <a:rPr lang="en-US" altLang="en-US" sz="3600" b="1" dirty="0"/>
              <a:t>Current Lymphoma Classification</a:t>
            </a:r>
            <a:br>
              <a:rPr lang="en-US" altLang="en-US" sz="3600" b="1" dirty="0"/>
            </a:br>
            <a:r>
              <a:rPr lang="en-US" altLang="en-US" sz="3600" b="1" dirty="0"/>
              <a:t>WHO – 2016 Revision</a:t>
            </a:r>
            <a:endParaRPr lang="en-CA" sz="3600" b="1" dirty="0"/>
          </a:p>
        </p:txBody>
      </p:sp>
      <p:sp>
        <p:nvSpPr>
          <p:cNvPr id="4" name="Rectangle 3"/>
          <p:cNvSpPr txBox="1">
            <a:spLocks noChangeArrowheads="1"/>
          </p:cNvSpPr>
          <p:nvPr/>
        </p:nvSpPr>
        <p:spPr>
          <a:xfrm>
            <a:off x="558282" y="1533332"/>
            <a:ext cx="8458200" cy="456266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en-US" sz="2800" dirty="0"/>
              <a:t>There are over 60 types of lymphoma.</a:t>
            </a:r>
          </a:p>
          <a:p>
            <a:pPr lvl="1"/>
            <a:endParaRPr lang="en-US" sz="2800" dirty="0">
              <a:cs typeface="Times New Roman" charset="0"/>
            </a:endParaRPr>
          </a:p>
          <a:p>
            <a:r>
              <a:rPr lang="en-US" sz="2800" dirty="0">
                <a:cs typeface="Times New Roman" charset="0"/>
              </a:rPr>
              <a:t>Hodgkin lymphoma</a:t>
            </a:r>
          </a:p>
          <a:p>
            <a:pPr lvl="1"/>
            <a:r>
              <a:rPr lang="en-US" sz="2800" dirty="0">
                <a:solidFill>
                  <a:schemeClr val="tx1">
                    <a:lumMod val="85000"/>
                    <a:lumOff val="15000"/>
                  </a:schemeClr>
                </a:solidFill>
                <a:cs typeface="Times New Roman" charset="0"/>
              </a:rPr>
              <a:t>Classical Hodgkin lymphomas (4)</a:t>
            </a:r>
          </a:p>
          <a:p>
            <a:pPr lvl="1"/>
            <a:r>
              <a:rPr lang="en-US" sz="2800" dirty="0">
                <a:solidFill>
                  <a:schemeClr val="tx1">
                    <a:lumMod val="85000"/>
                    <a:lumOff val="15000"/>
                  </a:schemeClr>
                </a:solidFill>
                <a:cs typeface="Times New Roman" charset="0"/>
              </a:rPr>
              <a:t>Nodular lymphocyte predominant Hodgkin lymphoma (1)</a:t>
            </a:r>
            <a:endParaRPr lang="en-US" sz="2800" dirty="0">
              <a:cs typeface="Times New Roman" charset="0"/>
            </a:endParaRPr>
          </a:p>
          <a:p>
            <a:endParaRPr lang="en-US" sz="2800" dirty="0">
              <a:cs typeface="Times New Roman" charset="0"/>
            </a:endParaRPr>
          </a:p>
          <a:p>
            <a:r>
              <a:rPr lang="en-US" sz="2800" dirty="0">
                <a:cs typeface="Times New Roman" charset="0"/>
              </a:rPr>
              <a:t>Mature B-cell neoplasms (41 types)</a:t>
            </a:r>
          </a:p>
          <a:p>
            <a:pPr lvl="1">
              <a:buFontTx/>
              <a:buNone/>
            </a:pPr>
            <a:endParaRPr lang="en-US" sz="2800" dirty="0">
              <a:cs typeface="Times New Roman" charset="0"/>
            </a:endParaRPr>
          </a:p>
          <a:p>
            <a:r>
              <a:rPr lang="en-US" sz="2800" dirty="0">
                <a:cs typeface="Times New Roman" charset="0"/>
              </a:rPr>
              <a:t>Mature T-cell &amp; NK-cell neoplasms (27 types)</a:t>
            </a:r>
          </a:p>
          <a:p>
            <a:pPr lvl="1">
              <a:buFontTx/>
              <a:buNone/>
            </a:pPr>
            <a:endParaRPr lang="en-US" dirty="0">
              <a:solidFill>
                <a:schemeClr val="tx1">
                  <a:lumMod val="85000"/>
                  <a:lumOff val="15000"/>
                </a:schemeClr>
              </a:solidFill>
              <a:cs typeface="Times New Roman" charset="0"/>
            </a:endParaRPr>
          </a:p>
          <a:p>
            <a:endParaRPr lang="en-US" dirty="0">
              <a:latin typeface="Arial" charset="0"/>
              <a:cs typeface="Times New Roman" charset="0"/>
            </a:endParaRPr>
          </a:p>
        </p:txBody>
      </p:sp>
    </p:spTree>
    <p:extLst>
      <p:ext uri="{BB962C8B-B14F-4D97-AF65-F5344CB8AC3E}">
        <p14:creationId xmlns:p14="http://schemas.microsoft.com/office/powerpoint/2010/main" val="4510848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Clinical features</a:t>
            </a:r>
            <a:endParaRPr lang="en-US" sz="4800" b="1" dirty="0"/>
          </a:p>
        </p:txBody>
      </p:sp>
      <p:sp>
        <p:nvSpPr>
          <p:cNvPr id="3" name="Content Placeholder 2"/>
          <p:cNvSpPr>
            <a:spLocks noGrp="1"/>
          </p:cNvSpPr>
          <p:nvPr>
            <p:ph idx="1"/>
          </p:nvPr>
        </p:nvSpPr>
        <p:spPr>
          <a:xfrm>
            <a:off x="822959" y="2209800"/>
            <a:ext cx="7543801" cy="3659294"/>
          </a:xfrm>
        </p:spPr>
        <p:txBody>
          <a:bodyPr>
            <a:normAutofit/>
          </a:bodyPr>
          <a:lstStyle/>
          <a:p>
            <a:r>
              <a:rPr lang="en-US" sz="3200" dirty="0" smtClean="0"/>
              <a:t>Rare lymphoma (&lt;2%)</a:t>
            </a:r>
          </a:p>
          <a:p>
            <a:r>
              <a:rPr lang="en-US" sz="3200" dirty="0" smtClean="0"/>
              <a:t>Median age 55 year</a:t>
            </a:r>
          </a:p>
          <a:p>
            <a:r>
              <a:rPr lang="en-US" sz="3200" dirty="0" smtClean="0"/>
              <a:t>Patient present with </a:t>
            </a:r>
            <a:r>
              <a:rPr lang="en-US" sz="3200" dirty="0" err="1" smtClean="0"/>
              <a:t>hepatosplenomegaly</a:t>
            </a:r>
            <a:r>
              <a:rPr lang="en-US" sz="3200" dirty="0" smtClean="0"/>
              <a:t> and generalized </a:t>
            </a:r>
            <a:r>
              <a:rPr lang="en-US" sz="3200" dirty="0" err="1" smtClean="0"/>
              <a:t>lymphadenopathy</a:t>
            </a:r>
            <a:r>
              <a:rPr lang="en-US" sz="3200" dirty="0" smtClean="0"/>
              <a:t> </a:t>
            </a:r>
          </a:p>
          <a:p>
            <a:r>
              <a:rPr lang="en-US" sz="3200" dirty="0" smtClean="0"/>
              <a:t>Skin is involved in 20% of cases</a:t>
            </a:r>
          </a:p>
          <a:p>
            <a:r>
              <a:rPr lang="en-US" sz="3200" dirty="0" smtClean="0"/>
              <a:t>Lymphocyte count is usually &gt;100x10</a:t>
            </a:r>
            <a:r>
              <a:rPr lang="en-US" sz="3200" baseline="30000" dirty="0" smtClean="0"/>
              <a:t>9</a:t>
            </a:r>
            <a:r>
              <a:rPr lang="en-US" sz="3200" dirty="0" smtClean="0"/>
              <a:t>/l </a:t>
            </a:r>
            <a:endParaRPr lang="en-US" sz="32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9443"/>
            <a:ext cx="7543800" cy="1450757"/>
          </a:xfrm>
        </p:spPr>
        <p:txBody>
          <a:bodyPr>
            <a:normAutofit/>
          </a:bodyPr>
          <a:lstStyle/>
          <a:p>
            <a:r>
              <a:rPr lang="en-US" sz="4800" b="1" dirty="0" smtClean="0"/>
              <a:t>Morphology</a:t>
            </a:r>
            <a:endParaRPr lang="en-US" sz="4800" b="1" dirty="0"/>
          </a:p>
        </p:txBody>
      </p:sp>
      <p:sp>
        <p:nvSpPr>
          <p:cNvPr id="3" name="Content Placeholder 2"/>
          <p:cNvSpPr>
            <a:spLocks noGrp="1"/>
          </p:cNvSpPr>
          <p:nvPr>
            <p:ph idx="1"/>
          </p:nvPr>
        </p:nvSpPr>
        <p:spPr>
          <a:xfrm>
            <a:off x="228600" y="2057400"/>
            <a:ext cx="4267200" cy="4068763"/>
          </a:xfrm>
        </p:spPr>
        <p:txBody>
          <a:bodyPr>
            <a:noAutofit/>
          </a:bodyPr>
          <a:lstStyle/>
          <a:p>
            <a:r>
              <a:rPr lang="en-US" sz="2400" dirty="0" smtClean="0"/>
              <a:t>Peripheral blood </a:t>
            </a:r>
          </a:p>
          <a:p>
            <a:pPr lvl="1"/>
            <a:r>
              <a:rPr lang="en-US" sz="2400" dirty="0" smtClean="0"/>
              <a:t>Small to medium cell</a:t>
            </a:r>
          </a:p>
          <a:p>
            <a:pPr lvl="1"/>
            <a:r>
              <a:rPr lang="en-US" sz="2400" dirty="0" smtClean="0"/>
              <a:t>Non granular basophilic cytoplasm </a:t>
            </a:r>
          </a:p>
          <a:p>
            <a:pPr lvl="1"/>
            <a:r>
              <a:rPr lang="en-US" sz="2400" dirty="0" smtClean="0"/>
              <a:t>Round to oval or markedly irregular nuclei</a:t>
            </a:r>
          </a:p>
          <a:p>
            <a:pPr lvl="1"/>
            <a:r>
              <a:rPr lang="en-US" sz="2400" dirty="0" smtClean="0"/>
              <a:t>Visible nucleolus</a:t>
            </a:r>
          </a:p>
          <a:p>
            <a:pPr lvl="2"/>
            <a:r>
              <a:rPr lang="en-US" sz="2400" dirty="0" smtClean="0"/>
              <a:t>25% cases no nucleolus (small cell variant)</a:t>
            </a:r>
          </a:p>
          <a:p>
            <a:pPr lvl="1"/>
            <a:r>
              <a:rPr lang="en-US" sz="2400" dirty="0" smtClean="0"/>
              <a:t>Presence of cytoplasmic  blebs or protrusions </a:t>
            </a:r>
          </a:p>
          <a:p>
            <a:pPr lvl="1">
              <a:buNone/>
            </a:pPr>
            <a:r>
              <a:rPr lang="en-US" sz="2400" dirty="0" smtClean="0"/>
              <a:t>	</a:t>
            </a:r>
            <a:endParaRPr lang="en-US" sz="2400" dirty="0"/>
          </a:p>
        </p:txBody>
      </p:sp>
      <p:pic>
        <p:nvPicPr>
          <p:cNvPr id="4" name="Picture 2" descr="http://t3.gstatic.com/images?q=tbn:ANd9GcT2wmdnQOheoSgZz-mTYbSg09CETtBChzxvuGcFLo7z7lpysrfKBbS6--IpCQ"/>
          <p:cNvPicPr>
            <a:picLocks noChangeAspect="1" noChangeArrowheads="1"/>
          </p:cNvPicPr>
          <p:nvPr/>
        </p:nvPicPr>
        <p:blipFill>
          <a:blip r:embed="rId2" cstate="print"/>
          <a:srcRect/>
          <a:stretch>
            <a:fillRect/>
          </a:stretch>
        </p:blipFill>
        <p:spPr bwMode="auto">
          <a:xfrm>
            <a:off x="4495800" y="2057400"/>
            <a:ext cx="4419600" cy="4038600"/>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sz="3000" dirty="0" smtClean="0"/>
              <a:t>Bone marrow</a:t>
            </a:r>
          </a:p>
          <a:p>
            <a:pPr lvl="1"/>
            <a:r>
              <a:rPr lang="en-US" sz="3000" dirty="0" smtClean="0"/>
              <a:t>Diffuse involvement</a:t>
            </a:r>
          </a:p>
          <a:p>
            <a:r>
              <a:rPr lang="en-US" sz="3000" dirty="0" smtClean="0"/>
              <a:t>Cutaneous</a:t>
            </a:r>
          </a:p>
          <a:p>
            <a:pPr lvl="1"/>
            <a:r>
              <a:rPr lang="en-US" sz="3000" dirty="0" err="1" smtClean="0"/>
              <a:t>Perivascular</a:t>
            </a:r>
            <a:r>
              <a:rPr lang="en-US" sz="3000" dirty="0" smtClean="0"/>
              <a:t> or diffuse dermal infiltration without</a:t>
            </a:r>
          </a:p>
          <a:p>
            <a:pPr lvl="1">
              <a:buNone/>
            </a:pPr>
            <a:r>
              <a:rPr lang="en-US" sz="3000" dirty="0" smtClean="0"/>
              <a:t>   </a:t>
            </a:r>
            <a:r>
              <a:rPr lang="en-US" sz="3000" dirty="0" err="1" smtClean="0"/>
              <a:t>epidermotrophism</a:t>
            </a:r>
            <a:endParaRPr lang="en-US" sz="3000" dirty="0" smtClean="0"/>
          </a:p>
          <a:p>
            <a:r>
              <a:rPr lang="en-US" sz="3000" dirty="0" smtClean="0"/>
              <a:t>Spleen</a:t>
            </a:r>
          </a:p>
          <a:p>
            <a:pPr lvl="1"/>
            <a:r>
              <a:rPr lang="en-US" sz="3000" dirty="0" smtClean="0"/>
              <a:t>Dense red pulp infiltration</a:t>
            </a:r>
          </a:p>
          <a:p>
            <a:r>
              <a:rPr lang="en-US" sz="3000" dirty="0" smtClean="0"/>
              <a:t>Lymph node</a:t>
            </a:r>
          </a:p>
          <a:p>
            <a:pPr lvl="1"/>
            <a:r>
              <a:rPr lang="en-US" sz="3000" dirty="0" err="1" smtClean="0"/>
              <a:t>Paracortical</a:t>
            </a:r>
            <a:r>
              <a:rPr lang="en-US" sz="3000" dirty="0" smtClean="0"/>
              <a:t> infiltration </a:t>
            </a:r>
          </a:p>
          <a:p>
            <a:pPr lvl="1"/>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Immunophenotype</a:t>
            </a:r>
            <a:endParaRPr lang="en-US" sz="4800" b="1" dirty="0"/>
          </a:p>
        </p:txBody>
      </p:sp>
      <p:sp>
        <p:nvSpPr>
          <p:cNvPr id="3" name="Content Placeholder 2"/>
          <p:cNvSpPr>
            <a:spLocks noGrp="1"/>
          </p:cNvSpPr>
          <p:nvPr>
            <p:ph idx="1"/>
          </p:nvPr>
        </p:nvSpPr>
        <p:spPr/>
        <p:txBody>
          <a:bodyPr/>
          <a:lstStyle/>
          <a:p>
            <a:r>
              <a:rPr lang="en-US" sz="3600" dirty="0" smtClean="0"/>
              <a:t>Positive  for CD2, CD3, CD7</a:t>
            </a:r>
          </a:p>
          <a:p>
            <a:r>
              <a:rPr lang="en-US" sz="3600" dirty="0" smtClean="0"/>
              <a:t>Negative for </a:t>
            </a:r>
            <a:r>
              <a:rPr lang="en-US" sz="3600" dirty="0" err="1" smtClean="0"/>
              <a:t>TdT</a:t>
            </a:r>
            <a:r>
              <a:rPr lang="en-US" sz="3600" dirty="0" smtClean="0"/>
              <a:t> and CD1a</a:t>
            </a:r>
          </a:p>
          <a:p>
            <a:r>
              <a:rPr lang="en-US" sz="3600" dirty="0" smtClean="0"/>
              <a:t>CD4+ , CD8- :  60% </a:t>
            </a:r>
          </a:p>
          <a:p>
            <a:r>
              <a:rPr lang="en-US" sz="3600" dirty="0" smtClean="0"/>
              <a:t>CD4  -, CD8 +:  25%</a:t>
            </a:r>
          </a:p>
          <a:p>
            <a:r>
              <a:rPr lang="en-US" sz="3600" dirty="0" smtClean="0"/>
              <a:t>CD4 -, CD8 +:  15%</a:t>
            </a:r>
          </a:p>
          <a:p>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Prognosis </a:t>
            </a:r>
            <a:endParaRPr lang="en-US" sz="4400" b="1" dirty="0"/>
          </a:p>
        </p:txBody>
      </p:sp>
      <p:sp>
        <p:nvSpPr>
          <p:cNvPr id="3" name="Content Placeholder 2"/>
          <p:cNvSpPr>
            <a:spLocks noGrp="1"/>
          </p:cNvSpPr>
          <p:nvPr>
            <p:ph idx="1"/>
          </p:nvPr>
        </p:nvSpPr>
        <p:spPr>
          <a:xfrm>
            <a:off x="822959" y="2362200"/>
            <a:ext cx="7543801" cy="3506894"/>
          </a:xfrm>
        </p:spPr>
        <p:txBody>
          <a:bodyPr>
            <a:normAutofit/>
          </a:bodyPr>
          <a:lstStyle/>
          <a:p>
            <a:r>
              <a:rPr lang="en-US" sz="4000" dirty="0" smtClean="0"/>
              <a:t>Aggressive </a:t>
            </a:r>
          </a:p>
          <a:p>
            <a:r>
              <a:rPr lang="en-US" sz="4000" dirty="0" smtClean="0"/>
              <a:t>Median survival less than 1 year</a:t>
            </a:r>
            <a:endParaRPr lang="en-US" sz="40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6604"/>
            <a:ext cx="8534400" cy="1450757"/>
          </a:xfrm>
        </p:spPr>
        <p:txBody>
          <a:bodyPr>
            <a:normAutofit/>
          </a:bodyPr>
          <a:lstStyle/>
          <a:p>
            <a:pPr algn="ctr"/>
            <a:r>
              <a:rPr lang="en-US" sz="4800" b="1" dirty="0" smtClean="0"/>
              <a:t>T cell large granular lymphocytic leukemia</a:t>
            </a:r>
            <a:endParaRPr lang="en-US" sz="4800" b="1" dirty="0"/>
          </a:p>
        </p:txBody>
      </p:sp>
      <p:sp>
        <p:nvSpPr>
          <p:cNvPr id="3" name="Content Placeholder 2"/>
          <p:cNvSpPr>
            <a:spLocks noGrp="1"/>
          </p:cNvSpPr>
          <p:nvPr>
            <p:ph idx="1"/>
          </p:nvPr>
        </p:nvSpPr>
        <p:spPr>
          <a:xfrm>
            <a:off x="822959" y="2209800"/>
            <a:ext cx="7543801" cy="3659294"/>
          </a:xfrm>
        </p:spPr>
        <p:txBody>
          <a:bodyPr>
            <a:normAutofit/>
          </a:bodyPr>
          <a:lstStyle/>
          <a:p>
            <a:r>
              <a:rPr lang="en-US" sz="4000" dirty="0" smtClean="0"/>
              <a:t>Heterogonous disorder</a:t>
            </a:r>
          </a:p>
          <a:p>
            <a:r>
              <a:rPr lang="en-US" sz="4000" dirty="0" smtClean="0"/>
              <a:t>Persistent (more than 6 months) </a:t>
            </a:r>
            <a:r>
              <a:rPr lang="en-US" sz="4000" dirty="0" err="1" smtClean="0"/>
              <a:t>lymphocytosis</a:t>
            </a:r>
            <a:r>
              <a:rPr lang="en-US" sz="4000" dirty="0" smtClean="0"/>
              <a:t> (2-20x10</a:t>
            </a:r>
            <a:r>
              <a:rPr lang="en-US" sz="4000" baseline="30000" dirty="0" smtClean="0"/>
              <a:t>9</a:t>
            </a:r>
            <a:r>
              <a:rPr lang="en-US" sz="4000" dirty="0" smtClean="0"/>
              <a:t>/l)</a:t>
            </a:r>
          </a:p>
          <a:p>
            <a:r>
              <a:rPr lang="en-US" sz="4000" dirty="0" smtClean="0"/>
              <a:t>Large granular lymphocytes </a:t>
            </a:r>
            <a:endParaRPr lang="en-US" sz="40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Clinical feature </a:t>
            </a:r>
            <a:endParaRPr lang="en-US" sz="4800" b="1" dirty="0"/>
          </a:p>
        </p:txBody>
      </p:sp>
      <p:sp>
        <p:nvSpPr>
          <p:cNvPr id="3" name="Content Placeholder 2"/>
          <p:cNvSpPr>
            <a:spLocks noGrp="1"/>
          </p:cNvSpPr>
          <p:nvPr>
            <p:ph idx="1"/>
          </p:nvPr>
        </p:nvSpPr>
        <p:spPr/>
        <p:txBody>
          <a:bodyPr>
            <a:normAutofit/>
          </a:bodyPr>
          <a:lstStyle/>
          <a:p>
            <a:r>
              <a:rPr lang="en-US" sz="3600" dirty="0" smtClean="0"/>
              <a:t>2-3% of lymphoma </a:t>
            </a:r>
          </a:p>
          <a:p>
            <a:r>
              <a:rPr lang="en-US" sz="3600" dirty="0" smtClean="0"/>
              <a:t>M:F =1:1</a:t>
            </a:r>
          </a:p>
          <a:p>
            <a:r>
              <a:rPr lang="en-US" sz="3600" dirty="0" smtClean="0"/>
              <a:t>Age range 45-75 year</a:t>
            </a:r>
          </a:p>
          <a:p>
            <a:r>
              <a:rPr lang="en-US" sz="3600" dirty="0" smtClean="0"/>
              <a:t>Involve PB, BM, liver, spleen.</a:t>
            </a:r>
          </a:p>
          <a:p>
            <a:r>
              <a:rPr lang="en-US" sz="3600" dirty="0" err="1" smtClean="0"/>
              <a:t>Lymphadenopathy</a:t>
            </a:r>
            <a:r>
              <a:rPr lang="en-US" sz="3600" dirty="0" smtClean="0"/>
              <a:t> is very rare </a:t>
            </a:r>
            <a:endParaRPr lang="en-US" sz="36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22959" y="2209800"/>
            <a:ext cx="7543801" cy="3659294"/>
          </a:xfrm>
        </p:spPr>
        <p:txBody>
          <a:bodyPr/>
          <a:lstStyle/>
          <a:p>
            <a:r>
              <a:rPr lang="en-US" sz="3600" dirty="0" err="1" smtClean="0"/>
              <a:t>Splenomegaly</a:t>
            </a:r>
            <a:r>
              <a:rPr lang="en-US" sz="3600" dirty="0" smtClean="0"/>
              <a:t> main physical finding</a:t>
            </a:r>
          </a:p>
          <a:p>
            <a:r>
              <a:rPr lang="en-US" sz="3600" dirty="0" smtClean="0"/>
              <a:t>Varying degree of </a:t>
            </a:r>
            <a:r>
              <a:rPr lang="en-US" sz="3600" dirty="0" err="1" smtClean="0"/>
              <a:t>cytopenia</a:t>
            </a:r>
            <a:endParaRPr lang="en-US" sz="3600" dirty="0" smtClean="0"/>
          </a:p>
          <a:p>
            <a:r>
              <a:rPr lang="en-US" sz="3600" dirty="0" smtClean="0"/>
              <a:t>Mainly severe </a:t>
            </a:r>
            <a:r>
              <a:rPr lang="en-US" sz="3600" dirty="0" err="1" smtClean="0"/>
              <a:t>neutropenia</a:t>
            </a:r>
            <a:r>
              <a:rPr lang="en-US" sz="3600" dirty="0" smtClean="0"/>
              <a:t> </a:t>
            </a:r>
          </a:p>
          <a:p>
            <a:r>
              <a:rPr lang="en-US" sz="3600" dirty="0" smtClean="0"/>
              <a:t>Autoimmune diseases common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Morphology </a:t>
            </a:r>
            <a:endParaRPr lang="en-US" sz="5400" b="1" dirty="0"/>
          </a:p>
        </p:txBody>
      </p:sp>
      <p:sp>
        <p:nvSpPr>
          <p:cNvPr id="3" name="Content Placeholder 2"/>
          <p:cNvSpPr>
            <a:spLocks noGrp="1"/>
          </p:cNvSpPr>
          <p:nvPr>
            <p:ph idx="1"/>
          </p:nvPr>
        </p:nvSpPr>
        <p:spPr>
          <a:xfrm>
            <a:off x="228601" y="2073341"/>
            <a:ext cx="4648199" cy="4022659"/>
          </a:xfrm>
        </p:spPr>
        <p:txBody>
          <a:bodyPr>
            <a:normAutofit/>
          </a:bodyPr>
          <a:lstStyle/>
          <a:p>
            <a:r>
              <a:rPr lang="en-US" sz="2400" dirty="0" smtClean="0"/>
              <a:t>Peripheral blood </a:t>
            </a:r>
          </a:p>
          <a:p>
            <a:pPr lvl="1"/>
            <a:r>
              <a:rPr lang="en-US" sz="2400" dirty="0" smtClean="0"/>
              <a:t>LGL with</a:t>
            </a:r>
          </a:p>
          <a:p>
            <a:pPr lvl="2"/>
            <a:r>
              <a:rPr lang="en-US" sz="2400" dirty="0" smtClean="0"/>
              <a:t>Moderate to abundant cytoplasm</a:t>
            </a:r>
          </a:p>
          <a:p>
            <a:pPr lvl="2"/>
            <a:r>
              <a:rPr lang="en-US" sz="2400" dirty="0" smtClean="0"/>
              <a:t>Fine or coarse </a:t>
            </a:r>
            <a:r>
              <a:rPr lang="en-US" sz="2400" dirty="0" err="1" smtClean="0"/>
              <a:t>azurophillic</a:t>
            </a:r>
            <a:r>
              <a:rPr lang="en-US" sz="2400" dirty="0" smtClean="0"/>
              <a:t> granules </a:t>
            </a:r>
          </a:p>
          <a:p>
            <a:r>
              <a:rPr lang="en-US" sz="2400" dirty="0" smtClean="0"/>
              <a:t>Bone marrow –mainly interstitial/sinusoidal involvement </a:t>
            </a:r>
          </a:p>
          <a:p>
            <a:r>
              <a:rPr lang="en-US" sz="2400" dirty="0" smtClean="0"/>
              <a:t>Spleen –red pulp cords and sinusoids involvement </a:t>
            </a:r>
            <a:endParaRPr lang="en-US" sz="2400" dirty="0"/>
          </a:p>
        </p:txBody>
      </p:sp>
      <p:pic>
        <p:nvPicPr>
          <p:cNvPr id="4" name="Picture 4" descr="./Large-granular-lymphocyte-website-arrow.jpg"/>
          <p:cNvPicPr>
            <a:picLocks noChangeAspect="1" noChangeArrowheads="1"/>
          </p:cNvPicPr>
          <p:nvPr/>
        </p:nvPicPr>
        <p:blipFill>
          <a:blip r:embed="rId2" cstate="print"/>
          <a:srcRect/>
          <a:stretch>
            <a:fillRect/>
          </a:stretch>
        </p:blipFill>
        <p:spPr bwMode="auto">
          <a:xfrm>
            <a:off x="4648200" y="1981200"/>
            <a:ext cx="4267200" cy="396240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Immunophenotype </a:t>
            </a:r>
            <a:endParaRPr lang="en-US" sz="4800" b="1" dirty="0"/>
          </a:p>
        </p:txBody>
      </p:sp>
      <p:sp>
        <p:nvSpPr>
          <p:cNvPr id="3" name="Content Placeholder 2"/>
          <p:cNvSpPr>
            <a:spLocks noGrp="1"/>
          </p:cNvSpPr>
          <p:nvPr>
            <p:ph idx="1"/>
          </p:nvPr>
        </p:nvSpPr>
        <p:spPr/>
        <p:txBody>
          <a:bodyPr>
            <a:normAutofit/>
          </a:bodyPr>
          <a:lstStyle/>
          <a:p>
            <a:r>
              <a:rPr lang="en-US" sz="4400" dirty="0" smtClean="0"/>
              <a:t>Positive for CD3,CD8 and T cell receptor </a:t>
            </a:r>
            <a:r>
              <a:rPr lang="el-GR" sz="4400" dirty="0" smtClean="0"/>
              <a:t>αβ</a:t>
            </a:r>
            <a:endParaRPr lang="en-US" sz="4400" dirty="0" smtClean="0"/>
          </a:p>
          <a:p>
            <a:r>
              <a:rPr lang="en-US" sz="4400" dirty="0" smtClean="0"/>
              <a:t>May be negative for CD5 and CD7 </a:t>
            </a:r>
            <a:endParaRPr lang="en-US" sz="4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4996"/>
          </a:xfrm>
        </p:spPr>
        <p:txBody>
          <a:bodyPr/>
          <a:lstStyle/>
          <a:p>
            <a:pPr algn="ctr"/>
            <a:r>
              <a:rPr lang="en-US" altLang="en-US" b="1" dirty="0"/>
              <a:t>Hodgkin lymphoma</a:t>
            </a:r>
            <a:endParaRPr lang="en-CA" b="1" dirty="0"/>
          </a:p>
        </p:txBody>
      </p:sp>
      <p:sp>
        <p:nvSpPr>
          <p:cNvPr id="3" name="Content Placeholder 2"/>
          <p:cNvSpPr>
            <a:spLocks noGrp="1"/>
          </p:cNvSpPr>
          <p:nvPr>
            <p:ph idx="1"/>
          </p:nvPr>
        </p:nvSpPr>
        <p:spPr>
          <a:xfrm>
            <a:off x="628650" y="1759058"/>
            <a:ext cx="8134350" cy="4489341"/>
          </a:xfrm>
        </p:spPr>
        <p:txBody>
          <a:bodyPr>
            <a:normAutofit lnSpcReduction="10000"/>
          </a:bodyPr>
          <a:lstStyle/>
          <a:p>
            <a:pPr marL="609600" indent="-609600">
              <a:lnSpc>
                <a:spcPct val="120000"/>
              </a:lnSpc>
              <a:spcBef>
                <a:spcPts val="0"/>
              </a:spcBef>
              <a:buNone/>
            </a:pPr>
            <a:r>
              <a:rPr lang="en-US" altLang="en-US" sz="2400" u="sng" dirty="0"/>
              <a:t>Classical Hodgkin lymphoma</a:t>
            </a:r>
          </a:p>
          <a:p>
            <a:pPr marL="609600" indent="-609600">
              <a:lnSpc>
                <a:spcPct val="120000"/>
              </a:lnSpc>
              <a:spcBef>
                <a:spcPts val="0"/>
              </a:spcBef>
              <a:buSzPct val="90000"/>
              <a:buFont typeface="Wingdings" pitchFamily="2" charset="2"/>
              <a:buAutoNum type="arabicPeriod"/>
            </a:pPr>
            <a:r>
              <a:rPr lang="en-US" altLang="en-US" sz="2400" dirty="0"/>
              <a:t>Nodular sclerosis classical Hodgkin lymphoma</a:t>
            </a:r>
          </a:p>
          <a:p>
            <a:pPr marL="609600" indent="-609600">
              <a:lnSpc>
                <a:spcPct val="120000"/>
              </a:lnSpc>
              <a:spcBef>
                <a:spcPts val="0"/>
              </a:spcBef>
              <a:buSzPct val="90000"/>
              <a:buFontTx/>
              <a:buAutoNum type="arabicPeriod"/>
            </a:pPr>
            <a:r>
              <a:rPr lang="en-US" altLang="en-US" sz="2400" dirty="0"/>
              <a:t>Lymphocyte-rich classical Hodgkin lymphoma</a:t>
            </a:r>
          </a:p>
          <a:p>
            <a:pPr marL="609600" indent="-609600">
              <a:lnSpc>
                <a:spcPct val="120000"/>
              </a:lnSpc>
              <a:spcBef>
                <a:spcPts val="0"/>
              </a:spcBef>
              <a:buSzPct val="90000"/>
              <a:buFontTx/>
              <a:buAutoNum type="arabicPeriod"/>
            </a:pPr>
            <a:r>
              <a:rPr lang="en-US" altLang="en-US" sz="2400" dirty="0"/>
              <a:t>Mixed cellularity classical Hodgkin lymphoma</a:t>
            </a:r>
          </a:p>
          <a:p>
            <a:pPr marL="609600" indent="-609600">
              <a:lnSpc>
                <a:spcPct val="120000"/>
              </a:lnSpc>
              <a:spcBef>
                <a:spcPts val="0"/>
              </a:spcBef>
              <a:buSzPct val="90000"/>
              <a:buFontTx/>
              <a:buAutoNum type="arabicPeriod"/>
            </a:pPr>
            <a:r>
              <a:rPr lang="en-US" altLang="en-US" sz="2400" dirty="0"/>
              <a:t>Lymphocyte-depleted classical Hodgkin lymphoma </a:t>
            </a:r>
          </a:p>
          <a:p>
            <a:pPr marL="609600" indent="-609600">
              <a:lnSpc>
                <a:spcPct val="120000"/>
              </a:lnSpc>
              <a:spcBef>
                <a:spcPts val="0"/>
              </a:spcBef>
              <a:buSzPct val="90000"/>
              <a:buFontTx/>
              <a:buAutoNum type="arabicPeriod"/>
            </a:pPr>
            <a:endParaRPr lang="en-US" altLang="en-US" sz="2400" dirty="0"/>
          </a:p>
          <a:p>
            <a:pPr marL="609600" indent="-609600">
              <a:lnSpc>
                <a:spcPct val="120000"/>
              </a:lnSpc>
              <a:spcBef>
                <a:spcPts val="0"/>
              </a:spcBef>
              <a:buNone/>
            </a:pPr>
            <a:r>
              <a:rPr lang="en-US" altLang="en-US" sz="2400" dirty="0"/>
              <a:t> </a:t>
            </a:r>
            <a:r>
              <a:rPr lang="en-US" altLang="en-US" sz="2400" u="sng" dirty="0"/>
              <a:t>Non-classical Hodgkin Lymphoma</a:t>
            </a:r>
          </a:p>
          <a:p>
            <a:pPr marL="609600" indent="-609600">
              <a:lnSpc>
                <a:spcPct val="120000"/>
              </a:lnSpc>
              <a:spcBef>
                <a:spcPts val="0"/>
              </a:spcBef>
              <a:buNone/>
            </a:pPr>
            <a:endParaRPr lang="en-US" altLang="en-US" sz="2400" u="sng" dirty="0"/>
          </a:p>
          <a:p>
            <a:pPr marL="609600" indent="-609600">
              <a:lnSpc>
                <a:spcPct val="120000"/>
              </a:lnSpc>
              <a:spcBef>
                <a:spcPts val="0"/>
              </a:spcBef>
              <a:buSzPct val="90000"/>
              <a:buFontTx/>
              <a:buAutoNum type="arabicPeriod" startAt="5"/>
            </a:pPr>
            <a:r>
              <a:rPr lang="en-US" altLang="en-US" sz="2400" dirty="0"/>
              <a:t>Nodular lymphocyte-predominant Hodgkin lymphoma (low grade watch and wait)</a:t>
            </a:r>
          </a:p>
          <a:p>
            <a:endParaRPr lang="en-CA" dirty="0"/>
          </a:p>
        </p:txBody>
      </p:sp>
    </p:spTree>
    <p:extLst>
      <p:ext uri="{BB962C8B-B14F-4D97-AF65-F5344CB8AC3E}">
        <p14:creationId xmlns:p14="http://schemas.microsoft.com/office/powerpoint/2010/main" val="14107218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Prognosis </a:t>
            </a:r>
            <a:endParaRPr lang="en-US" sz="4800" b="1" dirty="0"/>
          </a:p>
        </p:txBody>
      </p:sp>
      <p:sp>
        <p:nvSpPr>
          <p:cNvPr id="3" name="Content Placeholder 2"/>
          <p:cNvSpPr>
            <a:spLocks noGrp="1"/>
          </p:cNvSpPr>
          <p:nvPr>
            <p:ph idx="1"/>
          </p:nvPr>
        </p:nvSpPr>
        <p:spPr>
          <a:xfrm>
            <a:off x="822959" y="2286000"/>
            <a:ext cx="7940041" cy="3583094"/>
          </a:xfrm>
        </p:spPr>
        <p:txBody>
          <a:bodyPr>
            <a:normAutofit/>
          </a:bodyPr>
          <a:lstStyle/>
          <a:p>
            <a:r>
              <a:rPr lang="en-US" sz="4000" dirty="0" smtClean="0"/>
              <a:t>Indolent course and non progressive </a:t>
            </a:r>
          </a:p>
          <a:p>
            <a:r>
              <a:rPr lang="en-US" sz="4000" dirty="0" smtClean="0"/>
              <a:t>Really neoplasm of uncertain significance or leukemia?</a:t>
            </a:r>
            <a:endParaRPr lang="en-US" sz="4000"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6604"/>
            <a:ext cx="8458200" cy="1450757"/>
          </a:xfrm>
        </p:spPr>
        <p:txBody>
          <a:bodyPr>
            <a:normAutofit/>
          </a:bodyPr>
          <a:lstStyle/>
          <a:p>
            <a:r>
              <a:rPr lang="en-US" sz="4800" b="1" dirty="0" smtClean="0"/>
              <a:t>Chronic lymphoproliferative disorders of NK cells </a:t>
            </a:r>
            <a:endParaRPr lang="en-US" sz="4800" b="1" dirty="0"/>
          </a:p>
        </p:txBody>
      </p:sp>
      <p:sp>
        <p:nvSpPr>
          <p:cNvPr id="3" name="Content Placeholder 2"/>
          <p:cNvSpPr>
            <a:spLocks noGrp="1"/>
          </p:cNvSpPr>
          <p:nvPr>
            <p:ph idx="1"/>
          </p:nvPr>
        </p:nvSpPr>
        <p:spPr/>
        <p:txBody>
          <a:bodyPr/>
          <a:lstStyle/>
          <a:p>
            <a:r>
              <a:rPr lang="en-US" sz="3600" dirty="0" smtClean="0"/>
              <a:t>Heterogonous disorder</a:t>
            </a:r>
          </a:p>
          <a:p>
            <a:r>
              <a:rPr lang="en-US" sz="3600" dirty="0" smtClean="0"/>
              <a:t>Persistent (more than 6 months) </a:t>
            </a:r>
            <a:r>
              <a:rPr lang="en-US" sz="3600" dirty="0" err="1" smtClean="0"/>
              <a:t>lymphocytosis</a:t>
            </a:r>
            <a:r>
              <a:rPr lang="en-US" sz="3600" dirty="0" smtClean="0"/>
              <a:t> (2-20x10</a:t>
            </a:r>
            <a:r>
              <a:rPr lang="en-US" sz="3600" baseline="30000" dirty="0" smtClean="0"/>
              <a:t>9</a:t>
            </a:r>
            <a:r>
              <a:rPr lang="en-US" sz="3600" dirty="0" smtClean="0"/>
              <a:t>/l)</a:t>
            </a:r>
          </a:p>
          <a:p>
            <a:r>
              <a:rPr lang="en-US" sz="3600" dirty="0" smtClean="0"/>
              <a:t>NK cells proliferation</a:t>
            </a:r>
          </a:p>
          <a:p>
            <a:r>
              <a:rPr lang="en-US" sz="3600" dirty="0" smtClean="0"/>
              <a:t>Without identifiable cause </a:t>
            </a:r>
          </a:p>
          <a:p>
            <a:endParaRPr lang="en-US" dirty="0" smtClean="0"/>
          </a:p>
          <a:p>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Clinical features</a:t>
            </a:r>
            <a:endParaRPr lang="en-US" sz="4800" b="1" dirty="0"/>
          </a:p>
        </p:txBody>
      </p:sp>
      <p:sp>
        <p:nvSpPr>
          <p:cNvPr id="3" name="Content Placeholder 2"/>
          <p:cNvSpPr>
            <a:spLocks noGrp="1"/>
          </p:cNvSpPr>
          <p:nvPr>
            <p:ph idx="1"/>
          </p:nvPr>
        </p:nvSpPr>
        <p:spPr>
          <a:xfrm>
            <a:off x="822959" y="2133600"/>
            <a:ext cx="7543801" cy="3735494"/>
          </a:xfrm>
        </p:spPr>
        <p:txBody>
          <a:bodyPr>
            <a:normAutofit/>
          </a:bodyPr>
          <a:lstStyle/>
          <a:p>
            <a:r>
              <a:rPr lang="en-US" sz="4000" dirty="0" smtClean="0"/>
              <a:t>Median age 60 year</a:t>
            </a:r>
          </a:p>
          <a:p>
            <a:r>
              <a:rPr lang="en-US" sz="4000" dirty="0" smtClean="0"/>
              <a:t>Majority are asymptomatic </a:t>
            </a:r>
          </a:p>
          <a:p>
            <a:r>
              <a:rPr lang="en-US" sz="4000" dirty="0" smtClean="0"/>
              <a:t>Some with systemic symptoms and/or </a:t>
            </a:r>
            <a:r>
              <a:rPr lang="en-US" sz="4000" dirty="0" err="1" smtClean="0"/>
              <a:t>cytopenia</a:t>
            </a:r>
            <a:r>
              <a:rPr lang="en-US" sz="4000" dirty="0" smtClean="0"/>
              <a:t> </a:t>
            </a:r>
          </a:p>
          <a:p>
            <a:endParaRPr lang="en-US" sz="4000"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Morphology</a:t>
            </a:r>
            <a:endParaRPr lang="en-US" sz="4800" b="1" dirty="0"/>
          </a:p>
        </p:txBody>
      </p:sp>
      <p:sp>
        <p:nvSpPr>
          <p:cNvPr id="3" name="Content Placeholder 2"/>
          <p:cNvSpPr>
            <a:spLocks noGrp="1"/>
          </p:cNvSpPr>
          <p:nvPr>
            <p:ph idx="1"/>
          </p:nvPr>
        </p:nvSpPr>
        <p:spPr>
          <a:xfrm>
            <a:off x="381001" y="1981200"/>
            <a:ext cx="4419600" cy="4038600"/>
          </a:xfrm>
        </p:spPr>
        <p:txBody>
          <a:bodyPr>
            <a:normAutofit lnSpcReduction="10000"/>
          </a:bodyPr>
          <a:lstStyle/>
          <a:p>
            <a:r>
              <a:rPr lang="en-US" sz="2400" dirty="0" smtClean="0"/>
              <a:t>NK cells are </a:t>
            </a:r>
          </a:p>
          <a:p>
            <a:pPr lvl="1"/>
            <a:r>
              <a:rPr lang="en-US" sz="2400" dirty="0" smtClean="0"/>
              <a:t>Intermediate size</a:t>
            </a:r>
          </a:p>
          <a:p>
            <a:pPr lvl="1"/>
            <a:r>
              <a:rPr lang="en-US" sz="2400" dirty="0" smtClean="0"/>
              <a:t>Round nucleus</a:t>
            </a:r>
          </a:p>
          <a:p>
            <a:pPr lvl="1"/>
            <a:r>
              <a:rPr lang="en-US" sz="2400" dirty="0" smtClean="0"/>
              <a:t>Condensed chromatin </a:t>
            </a:r>
          </a:p>
          <a:p>
            <a:pPr lvl="1"/>
            <a:r>
              <a:rPr lang="en-US" sz="2400" dirty="0" smtClean="0"/>
              <a:t>Moderate amount of slightly </a:t>
            </a:r>
            <a:r>
              <a:rPr lang="en-US" sz="2400" dirty="0" err="1" smtClean="0"/>
              <a:t>basophillic</a:t>
            </a:r>
            <a:r>
              <a:rPr lang="en-US" sz="2400" dirty="0" smtClean="0"/>
              <a:t> cytoplasm</a:t>
            </a:r>
          </a:p>
          <a:p>
            <a:pPr lvl="1"/>
            <a:r>
              <a:rPr lang="en-US" sz="2400" dirty="0" smtClean="0"/>
              <a:t>Fine or coarse </a:t>
            </a:r>
            <a:r>
              <a:rPr lang="en-US" sz="2400" dirty="0" err="1" smtClean="0"/>
              <a:t>azurophillic</a:t>
            </a:r>
            <a:r>
              <a:rPr lang="en-US" sz="2400" dirty="0" smtClean="0"/>
              <a:t> granules </a:t>
            </a:r>
          </a:p>
          <a:p>
            <a:r>
              <a:rPr lang="en-US" sz="2400" dirty="0" smtClean="0"/>
              <a:t>Bone marrow</a:t>
            </a:r>
          </a:p>
          <a:p>
            <a:pPr lvl="1"/>
            <a:r>
              <a:rPr lang="en-US" sz="2400" dirty="0" err="1" smtClean="0"/>
              <a:t>Intrasinusoidal</a:t>
            </a:r>
            <a:r>
              <a:rPr lang="en-US" sz="2400" dirty="0" smtClean="0"/>
              <a:t> and </a:t>
            </a:r>
            <a:r>
              <a:rPr lang="en-US" sz="2400" dirty="0" err="1" smtClean="0"/>
              <a:t>inerstitial</a:t>
            </a:r>
            <a:r>
              <a:rPr lang="en-US" sz="2400" dirty="0" smtClean="0"/>
              <a:t> infiltration</a:t>
            </a:r>
          </a:p>
          <a:p>
            <a:pPr lvl="1"/>
            <a:endParaRPr lang="en-US" dirty="0" smtClean="0"/>
          </a:p>
          <a:p>
            <a:pPr lvl="1"/>
            <a:endParaRPr lang="en-US" dirty="0"/>
          </a:p>
        </p:txBody>
      </p:sp>
      <p:pic>
        <p:nvPicPr>
          <p:cNvPr id="23554" name="Picture 2" descr="http://thefutureofthings.com/upload/image/news/innate-immunity-to-cancer/nk-cell.jpg"/>
          <p:cNvPicPr>
            <a:picLocks noChangeAspect="1" noChangeArrowheads="1"/>
          </p:cNvPicPr>
          <p:nvPr/>
        </p:nvPicPr>
        <p:blipFill>
          <a:blip r:embed="rId2" cstate="print"/>
          <a:srcRect/>
          <a:stretch>
            <a:fillRect/>
          </a:stretch>
        </p:blipFill>
        <p:spPr bwMode="auto">
          <a:xfrm>
            <a:off x="4648200" y="2209800"/>
            <a:ext cx="4343400" cy="3657600"/>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Immunophenotype</a:t>
            </a:r>
            <a:endParaRPr lang="en-US" sz="4400" b="1" dirty="0"/>
          </a:p>
        </p:txBody>
      </p:sp>
      <p:sp>
        <p:nvSpPr>
          <p:cNvPr id="3" name="Content Placeholder 2"/>
          <p:cNvSpPr>
            <a:spLocks noGrp="1"/>
          </p:cNvSpPr>
          <p:nvPr>
            <p:ph idx="1"/>
          </p:nvPr>
        </p:nvSpPr>
        <p:spPr/>
        <p:txBody>
          <a:bodyPr>
            <a:noAutofit/>
          </a:bodyPr>
          <a:lstStyle/>
          <a:p>
            <a:r>
              <a:rPr lang="en-US" sz="3200" dirty="0" smtClean="0"/>
              <a:t>Surface CD 3 negative</a:t>
            </a:r>
          </a:p>
          <a:p>
            <a:r>
              <a:rPr lang="en-US" sz="3200" dirty="0" smtClean="0"/>
              <a:t>CD 16 positive</a:t>
            </a:r>
          </a:p>
          <a:p>
            <a:r>
              <a:rPr lang="en-US" sz="3200" dirty="0" smtClean="0"/>
              <a:t>CD56 weak positive </a:t>
            </a:r>
          </a:p>
          <a:p>
            <a:r>
              <a:rPr lang="en-US" sz="3200" dirty="0" smtClean="0"/>
              <a:t>Cytotoxic markers like TIA1,granzyme B and </a:t>
            </a:r>
            <a:r>
              <a:rPr lang="en-US" sz="3200" dirty="0" err="1" smtClean="0"/>
              <a:t>granzyme</a:t>
            </a:r>
            <a:r>
              <a:rPr lang="en-US" sz="3200" dirty="0" smtClean="0"/>
              <a:t> M positive</a:t>
            </a:r>
          </a:p>
          <a:p>
            <a:r>
              <a:rPr lang="en-US" sz="3200" dirty="0" smtClean="0"/>
              <a:t>CD5 CD7 may be lost</a:t>
            </a:r>
          </a:p>
          <a:p>
            <a:r>
              <a:rPr lang="en-US" sz="3200" dirty="0" smtClean="0"/>
              <a:t>CD5 and CD8 may be aberrantly expressed</a:t>
            </a:r>
            <a:endParaRPr lang="en-US" sz="32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Prognosis </a:t>
            </a:r>
            <a:endParaRPr lang="en-US" sz="4800" b="1" dirty="0"/>
          </a:p>
        </p:txBody>
      </p:sp>
      <p:sp>
        <p:nvSpPr>
          <p:cNvPr id="3" name="Content Placeholder 2"/>
          <p:cNvSpPr>
            <a:spLocks noGrp="1"/>
          </p:cNvSpPr>
          <p:nvPr>
            <p:ph idx="1"/>
          </p:nvPr>
        </p:nvSpPr>
        <p:spPr>
          <a:xfrm>
            <a:off x="822959" y="2514600"/>
            <a:ext cx="7543801" cy="3354494"/>
          </a:xfrm>
        </p:spPr>
        <p:txBody>
          <a:bodyPr>
            <a:normAutofit/>
          </a:bodyPr>
          <a:lstStyle/>
          <a:p>
            <a:r>
              <a:rPr lang="en-US" sz="3600" dirty="0" smtClean="0"/>
              <a:t>Indolent clinical course</a:t>
            </a:r>
          </a:p>
          <a:p>
            <a:r>
              <a:rPr lang="en-US" sz="3600" dirty="0" smtClean="0"/>
              <a:t>Patient may die because of </a:t>
            </a:r>
            <a:r>
              <a:rPr lang="en-US" sz="3600" dirty="0" err="1" smtClean="0"/>
              <a:t>cytopenia</a:t>
            </a:r>
            <a:endParaRPr lang="en-US" sz="3600"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Aggressive NK-cell leukemia</a:t>
            </a:r>
            <a:endParaRPr lang="en-US" sz="4800" b="1" dirty="0"/>
          </a:p>
        </p:txBody>
      </p:sp>
      <p:sp>
        <p:nvSpPr>
          <p:cNvPr id="3" name="Content Placeholder 2"/>
          <p:cNvSpPr>
            <a:spLocks noGrp="1"/>
          </p:cNvSpPr>
          <p:nvPr>
            <p:ph idx="1"/>
          </p:nvPr>
        </p:nvSpPr>
        <p:spPr>
          <a:xfrm>
            <a:off x="822959" y="2286000"/>
            <a:ext cx="7543801" cy="3583094"/>
          </a:xfrm>
        </p:spPr>
        <p:txBody>
          <a:bodyPr>
            <a:normAutofit/>
          </a:bodyPr>
          <a:lstStyle/>
          <a:p>
            <a:r>
              <a:rPr lang="en-US" sz="4000" dirty="0" smtClean="0"/>
              <a:t>Systemic neoplastic proliferation of NK cells</a:t>
            </a:r>
          </a:p>
          <a:p>
            <a:r>
              <a:rPr lang="en-US" sz="4000" dirty="0" smtClean="0"/>
              <a:t>Almost associated with EB virus</a:t>
            </a:r>
            <a:endParaRPr lang="en-US" sz="40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Clinical feature</a:t>
            </a:r>
            <a:endParaRPr lang="en-US" sz="4800" b="1" dirty="0"/>
          </a:p>
        </p:txBody>
      </p:sp>
      <p:sp>
        <p:nvSpPr>
          <p:cNvPr id="3" name="Content Placeholder 2"/>
          <p:cNvSpPr>
            <a:spLocks noGrp="1"/>
          </p:cNvSpPr>
          <p:nvPr>
            <p:ph idx="1"/>
          </p:nvPr>
        </p:nvSpPr>
        <p:spPr/>
        <p:txBody>
          <a:bodyPr/>
          <a:lstStyle/>
          <a:p>
            <a:r>
              <a:rPr lang="en-US" sz="3200" dirty="0" smtClean="0"/>
              <a:t>Rare form of leukemia </a:t>
            </a:r>
          </a:p>
          <a:p>
            <a:r>
              <a:rPr lang="en-US" sz="3200" dirty="0" smtClean="0"/>
              <a:t>Middle age</a:t>
            </a:r>
          </a:p>
          <a:p>
            <a:r>
              <a:rPr lang="en-US" sz="3200" dirty="0" smtClean="0"/>
              <a:t>Peripheral blood, bone marrow liver and spleen involvement  </a:t>
            </a:r>
          </a:p>
          <a:p>
            <a:r>
              <a:rPr lang="en-US" sz="3200" dirty="0" smtClean="0"/>
              <a:t>Patient present with fever ,constitutional symptoms and leukemic blood picture</a:t>
            </a:r>
          </a:p>
          <a:p>
            <a:r>
              <a:rPr lang="en-US" sz="3200" dirty="0" smtClean="0"/>
              <a:t>Varying degree of </a:t>
            </a:r>
            <a:r>
              <a:rPr lang="en-US" sz="3200" dirty="0" err="1" smtClean="0"/>
              <a:t>cytopenia</a:t>
            </a:r>
            <a:endParaRPr lang="en-US" sz="3200"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Morphology</a:t>
            </a:r>
            <a:endParaRPr lang="en-US" sz="4800" b="1" dirty="0"/>
          </a:p>
        </p:txBody>
      </p:sp>
      <p:sp>
        <p:nvSpPr>
          <p:cNvPr id="3" name="Content Placeholder 2"/>
          <p:cNvSpPr>
            <a:spLocks noGrp="1"/>
          </p:cNvSpPr>
          <p:nvPr>
            <p:ph idx="1"/>
          </p:nvPr>
        </p:nvSpPr>
        <p:spPr>
          <a:xfrm>
            <a:off x="228600" y="2190750"/>
            <a:ext cx="4267200" cy="3752850"/>
          </a:xfrm>
        </p:spPr>
        <p:txBody>
          <a:bodyPr>
            <a:normAutofit/>
          </a:bodyPr>
          <a:lstStyle/>
          <a:p>
            <a:r>
              <a:rPr lang="en-US" sz="2400" dirty="0" smtClean="0"/>
              <a:t>Range of appearance from cells indistinguishable from large granular lymphocytes to cells with atypical nuclei featuring enlargement , irregular folding, open chromatin  or distinct nucleoli</a:t>
            </a:r>
          </a:p>
          <a:p>
            <a:r>
              <a:rPr lang="en-US" sz="2400" dirty="0" smtClean="0"/>
              <a:t>Ample amount of </a:t>
            </a:r>
            <a:r>
              <a:rPr lang="en-US" sz="2400" dirty="0" err="1" smtClean="0"/>
              <a:t>basophillic</a:t>
            </a:r>
            <a:r>
              <a:rPr lang="en-US" sz="2400" dirty="0" smtClean="0"/>
              <a:t> cytoplasm containing fine or </a:t>
            </a:r>
            <a:r>
              <a:rPr lang="en-US" sz="2400" dirty="0" err="1" smtClean="0"/>
              <a:t>azurophillic</a:t>
            </a:r>
            <a:r>
              <a:rPr lang="en-US" sz="2400" dirty="0" smtClean="0"/>
              <a:t> granules </a:t>
            </a:r>
          </a:p>
          <a:p>
            <a:endParaRPr lang="en-US" dirty="0"/>
          </a:p>
        </p:txBody>
      </p:sp>
      <p:pic>
        <p:nvPicPr>
          <p:cNvPr id="4" name="Picture 2" descr="http://blog.cellavision.com/wp-content/uploads/2011/05/Aggressive-NK-cell-disorder.jpg"/>
          <p:cNvPicPr>
            <a:picLocks noChangeAspect="1" noChangeArrowheads="1"/>
          </p:cNvPicPr>
          <p:nvPr/>
        </p:nvPicPr>
        <p:blipFill>
          <a:blip r:embed="rId2" cstate="print"/>
          <a:srcRect/>
          <a:stretch>
            <a:fillRect/>
          </a:stretch>
        </p:blipFill>
        <p:spPr bwMode="auto">
          <a:xfrm>
            <a:off x="4343400" y="1981200"/>
            <a:ext cx="4495800" cy="4114800"/>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4400" dirty="0" smtClean="0"/>
              <a:t>Bone marrow shows massive, focal or subtle infiltration by the neoplastic cells intermingled with </a:t>
            </a:r>
            <a:r>
              <a:rPr lang="en-US" sz="4400" dirty="0" err="1" smtClean="0"/>
              <a:t>histiocytes</a:t>
            </a:r>
            <a:r>
              <a:rPr lang="en-US" sz="4400" dirty="0" smtClean="0"/>
              <a:t> and </a:t>
            </a:r>
            <a:r>
              <a:rPr lang="en-US" sz="4400" dirty="0" err="1" smtClean="0"/>
              <a:t>hematophagocytosis</a:t>
            </a:r>
            <a:endParaRPr lang="en-US" sz="4400" dirty="0" smtClean="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627795"/>
          </a:xfrm>
        </p:spPr>
        <p:txBody>
          <a:bodyPr>
            <a:normAutofit fontScale="90000"/>
          </a:bodyPr>
          <a:lstStyle/>
          <a:p>
            <a:pPr algn="ctr"/>
            <a:r>
              <a:rPr lang="en-US" altLang="en-US" b="1" dirty="0"/>
              <a:t>Non Hodgkin B Cell</a:t>
            </a:r>
            <a:endParaRPr lang="en-CA" b="1" dirty="0"/>
          </a:p>
        </p:txBody>
      </p:sp>
      <p:sp>
        <p:nvSpPr>
          <p:cNvPr id="7" name="Content Placeholder 6"/>
          <p:cNvSpPr>
            <a:spLocks noGrp="1"/>
          </p:cNvSpPr>
          <p:nvPr>
            <p:ph sz="half" idx="2"/>
          </p:nvPr>
        </p:nvSpPr>
        <p:spPr>
          <a:xfrm>
            <a:off x="228600" y="1066800"/>
            <a:ext cx="8686800" cy="5257800"/>
          </a:xfrm>
        </p:spPr>
        <p:txBody>
          <a:bodyPr numCol="2">
            <a:normAutofit fontScale="25000" lnSpcReduction="20000"/>
          </a:bodyPr>
          <a:lstStyle/>
          <a:p>
            <a:pPr>
              <a:lnSpc>
                <a:spcPct val="120000"/>
              </a:lnSpc>
              <a:spcBef>
                <a:spcPts val="0"/>
              </a:spcBef>
              <a:buSzPct val="110000"/>
            </a:pPr>
            <a:r>
              <a:rPr lang="en-US" altLang="en-US" sz="4000" dirty="0"/>
              <a:t>Chronic lymphocytic leukemia/small lymphocytic lymphoma</a:t>
            </a:r>
          </a:p>
          <a:p>
            <a:pPr>
              <a:lnSpc>
                <a:spcPct val="120000"/>
              </a:lnSpc>
              <a:spcBef>
                <a:spcPts val="0"/>
              </a:spcBef>
              <a:buSzPct val="110000"/>
            </a:pPr>
            <a:r>
              <a:rPr lang="en-US" altLang="en-US" sz="4000" dirty="0"/>
              <a:t>Monoclonal B-cell lymphocytosis*</a:t>
            </a:r>
          </a:p>
          <a:p>
            <a:pPr>
              <a:lnSpc>
                <a:spcPct val="120000"/>
              </a:lnSpc>
              <a:spcBef>
                <a:spcPts val="0"/>
              </a:spcBef>
              <a:buSzPct val="110000"/>
            </a:pPr>
            <a:r>
              <a:rPr lang="en-US" altLang="en-US" sz="4000" dirty="0"/>
              <a:t>B-cell </a:t>
            </a:r>
            <a:r>
              <a:rPr lang="en-US" altLang="en-US" sz="4000" dirty="0" err="1"/>
              <a:t>prolymphocytic</a:t>
            </a:r>
            <a:r>
              <a:rPr lang="en-US" altLang="en-US" sz="4000" dirty="0"/>
              <a:t> leukemia</a:t>
            </a:r>
          </a:p>
          <a:p>
            <a:pPr>
              <a:lnSpc>
                <a:spcPct val="120000"/>
              </a:lnSpc>
              <a:spcBef>
                <a:spcPts val="0"/>
              </a:spcBef>
              <a:buSzPct val="110000"/>
            </a:pPr>
            <a:r>
              <a:rPr lang="en-US" altLang="en-US" sz="4000" dirty="0"/>
              <a:t>Splenic marginal zone lymphoma</a:t>
            </a:r>
          </a:p>
          <a:p>
            <a:pPr>
              <a:lnSpc>
                <a:spcPct val="120000"/>
              </a:lnSpc>
              <a:spcBef>
                <a:spcPts val="0"/>
              </a:spcBef>
              <a:buSzPct val="110000"/>
            </a:pPr>
            <a:r>
              <a:rPr lang="en-US" altLang="en-US" sz="4000" dirty="0"/>
              <a:t>Hairy cell leukemia</a:t>
            </a:r>
          </a:p>
          <a:p>
            <a:pPr lvl="1">
              <a:lnSpc>
                <a:spcPct val="120000"/>
              </a:lnSpc>
              <a:spcBef>
                <a:spcPts val="0"/>
              </a:spcBef>
              <a:buSzPct val="110000"/>
            </a:pPr>
            <a:r>
              <a:rPr lang="en-US" altLang="en-US" sz="4000" dirty="0"/>
              <a:t>Splenic B-cell lymphoma/leukemia, unclassifiable</a:t>
            </a:r>
          </a:p>
          <a:p>
            <a:pPr lvl="1">
              <a:lnSpc>
                <a:spcPct val="120000"/>
              </a:lnSpc>
              <a:spcBef>
                <a:spcPts val="0"/>
              </a:spcBef>
              <a:buSzPct val="110000"/>
            </a:pPr>
            <a:r>
              <a:rPr lang="en-US" altLang="en-US" sz="4000" dirty="0"/>
              <a:t>Splenic diffuse red pulp small B-cell lymphoma</a:t>
            </a:r>
          </a:p>
          <a:p>
            <a:pPr lvl="1">
              <a:lnSpc>
                <a:spcPct val="120000"/>
              </a:lnSpc>
              <a:spcBef>
                <a:spcPts val="0"/>
              </a:spcBef>
              <a:buSzPct val="110000"/>
            </a:pPr>
            <a:r>
              <a:rPr lang="en-US" altLang="en-US" sz="4000" dirty="0"/>
              <a:t>Hairy cell leukemia-variant</a:t>
            </a:r>
          </a:p>
          <a:p>
            <a:pPr>
              <a:lnSpc>
                <a:spcPct val="120000"/>
              </a:lnSpc>
              <a:spcBef>
                <a:spcPts val="0"/>
              </a:spcBef>
              <a:buSzPct val="110000"/>
            </a:pPr>
            <a:r>
              <a:rPr lang="en-US" altLang="en-US" sz="4000" dirty="0" err="1"/>
              <a:t>Lymphoplasmacytic</a:t>
            </a:r>
            <a:r>
              <a:rPr lang="en-US" altLang="en-US" sz="4000" dirty="0"/>
              <a:t> lymphoma</a:t>
            </a:r>
          </a:p>
          <a:p>
            <a:pPr lvl="1">
              <a:lnSpc>
                <a:spcPct val="120000"/>
              </a:lnSpc>
              <a:spcBef>
                <a:spcPts val="0"/>
              </a:spcBef>
              <a:buSzPct val="110000"/>
            </a:pPr>
            <a:r>
              <a:rPr lang="en-US" altLang="en-US" sz="4000" dirty="0" err="1"/>
              <a:t>Waldenström</a:t>
            </a:r>
            <a:r>
              <a:rPr lang="en-US" altLang="en-US" sz="4000" dirty="0"/>
              <a:t> </a:t>
            </a:r>
            <a:r>
              <a:rPr lang="en-US" altLang="en-US" sz="4000" dirty="0" err="1"/>
              <a:t>macroglobulinemia</a:t>
            </a:r>
            <a:endParaRPr lang="en-US" altLang="en-US" sz="4000" dirty="0"/>
          </a:p>
          <a:p>
            <a:pPr>
              <a:lnSpc>
                <a:spcPct val="120000"/>
              </a:lnSpc>
              <a:spcBef>
                <a:spcPts val="0"/>
              </a:spcBef>
              <a:buSzPct val="110000"/>
            </a:pPr>
            <a:r>
              <a:rPr lang="en-US" altLang="en-US" sz="4000" dirty="0"/>
              <a:t>Monoclonal </a:t>
            </a:r>
            <a:r>
              <a:rPr lang="en-US" altLang="en-US" sz="4000" dirty="0" err="1"/>
              <a:t>gammopathy</a:t>
            </a:r>
            <a:r>
              <a:rPr lang="en-US" altLang="en-US" sz="4000" dirty="0"/>
              <a:t> of undetermined significance (MGUS),   </a:t>
            </a:r>
            <a:r>
              <a:rPr lang="en-US" altLang="en-US" sz="4000" dirty="0" err="1"/>
              <a:t>IgM</a:t>
            </a:r>
            <a:r>
              <a:rPr lang="en-US" altLang="en-US" sz="4000" dirty="0"/>
              <a:t>*</a:t>
            </a:r>
          </a:p>
          <a:p>
            <a:pPr>
              <a:lnSpc>
                <a:spcPct val="120000"/>
              </a:lnSpc>
              <a:spcBef>
                <a:spcPts val="0"/>
              </a:spcBef>
              <a:buSzPct val="110000"/>
            </a:pPr>
            <a:r>
              <a:rPr lang="el-GR" altLang="en-US" sz="4000" dirty="0"/>
              <a:t>μ </a:t>
            </a:r>
            <a:r>
              <a:rPr lang="en-US" altLang="en-US" sz="4000" dirty="0"/>
              <a:t>heavy-chain disease</a:t>
            </a:r>
          </a:p>
          <a:p>
            <a:pPr>
              <a:lnSpc>
                <a:spcPct val="120000"/>
              </a:lnSpc>
              <a:spcBef>
                <a:spcPts val="0"/>
              </a:spcBef>
              <a:buSzPct val="110000"/>
            </a:pPr>
            <a:r>
              <a:rPr lang="el-GR" altLang="en-US" sz="4000" dirty="0"/>
              <a:t>γ </a:t>
            </a:r>
            <a:r>
              <a:rPr lang="en-US" altLang="en-US" sz="4000" dirty="0"/>
              <a:t>heavy-chain disease</a:t>
            </a:r>
          </a:p>
          <a:p>
            <a:pPr>
              <a:lnSpc>
                <a:spcPct val="120000"/>
              </a:lnSpc>
              <a:spcBef>
                <a:spcPts val="0"/>
              </a:spcBef>
              <a:buSzPct val="110000"/>
            </a:pPr>
            <a:r>
              <a:rPr lang="el-GR" altLang="en-US" sz="4000" dirty="0"/>
              <a:t>α </a:t>
            </a:r>
            <a:r>
              <a:rPr lang="en-US" altLang="en-US" sz="4000" dirty="0"/>
              <a:t>heavy-chain disease</a:t>
            </a:r>
          </a:p>
          <a:p>
            <a:pPr>
              <a:lnSpc>
                <a:spcPct val="120000"/>
              </a:lnSpc>
              <a:spcBef>
                <a:spcPts val="0"/>
              </a:spcBef>
              <a:buSzPct val="110000"/>
            </a:pPr>
            <a:r>
              <a:rPr lang="en-US" altLang="en-US" sz="4000" dirty="0"/>
              <a:t>Monoclonal </a:t>
            </a:r>
            <a:r>
              <a:rPr lang="en-US" altLang="en-US" sz="4000" dirty="0" err="1"/>
              <a:t>gammopathy</a:t>
            </a:r>
            <a:r>
              <a:rPr lang="en-US" altLang="en-US" sz="4000" dirty="0"/>
              <a:t> of undetermined significance (MGUS), </a:t>
            </a:r>
            <a:r>
              <a:rPr lang="en-US" altLang="en-US" sz="4000" dirty="0" err="1"/>
              <a:t>IgG</a:t>
            </a:r>
            <a:r>
              <a:rPr lang="en-US" altLang="en-US" sz="4000" dirty="0"/>
              <a:t>/A*</a:t>
            </a:r>
          </a:p>
          <a:p>
            <a:pPr>
              <a:lnSpc>
                <a:spcPct val="120000"/>
              </a:lnSpc>
              <a:spcBef>
                <a:spcPts val="0"/>
              </a:spcBef>
              <a:buSzPct val="110000"/>
            </a:pPr>
            <a:r>
              <a:rPr lang="en-US" altLang="en-US" sz="4000" dirty="0"/>
              <a:t>Plasma cell myeloma</a:t>
            </a:r>
          </a:p>
          <a:p>
            <a:pPr>
              <a:lnSpc>
                <a:spcPct val="120000"/>
              </a:lnSpc>
              <a:spcBef>
                <a:spcPts val="0"/>
              </a:spcBef>
              <a:buSzPct val="110000"/>
            </a:pPr>
            <a:r>
              <a:rPr lang="en-US" altLang="en-US" sz="4000" dirty="0"/>
              <a:t>Solitary </a:t>
            </a:r>
            <a:r>
              <a:rPr lang="en-US" altLang="en-US" sz="4000" dirty="0" err="1"/>
              <a:t>plasmacytoma</a:t>
            </a:r>
            <a:r>
              <a:rPr lang="en-US" altLang="en-US" sz="4000" dirty="0"/>
              <a:t> of bone</a:t>
            </a:r>
          </a:p>
          <a:p>
            <a:pPr>
              <a:lnSpc>
                <a:spcPct val="120000"/>
              </a:lnSpc>
              <a:spcBef>
                <a:spcPts val="0"/>
              </a:spcBef>
              <a:buSzPct val="110000"/>
            </a:pPr>
            <a:r>
              <a:rPr lang="en-US" altLang="en-US" sz="4000" dirty="0" err="1"/>
              <a:t>Extraosseous</a:t>
            </a:r>
            <a:r>
              <a:rPr lang="en-US" altLang="en-US" sz="4000" dirty="0"/>
              <a:t> </a:t>
            </a:r>
            <a:r>
              <a:rPr lang="en-US" altLang="en-US" sz="4000" dirty="0" err="1"/>
              <a:t>plasmacytoma</a:t>
            </a:r>
            <a:endParaRPr lang="en-US" altLang="en-US" sz="4000" dirty="0"/>
          </a:p>
          <a:p>
            <a:pPr>
              <a:lnSpc>
                <a:spcPct val="120000"/>
              </a:lnSpc>
              <a:spcBef>
                <a:spcPts val="0"/>
              </a:spcBef>
              <a:buSzPct val="110000"/>
            </a:pPr>
            <a:r>
              <a:rPr lang="en-US" altLang="en-US" sz="4000" dirty="0"/>
              <a:t>Monoclonal immunoglobulin deposition diseases*</a:t>
            </a:r>
          </a:p>
          <a:p>
            <a:pPr>
              <a:lnSpc>
                <a:spcPct val="120000"/>
              </a:lnSpc>
              <a:spcBef>
                <a:spcPts val="0"/>
              </a:spcBef>
              <a:buSzPct val="110000"/>
            </a:pPr>
            <a:r>
              <a:rPr lang="en-US" altLang="en-US" sz="4000" dirty="0" err="1"/>
              <a:t>Extranodal</a:t>
            </a:r>
            <a:r>
              <a:rPr lang="en-US" altLang="en-US" sz="4000" dirty="0"/>
              <a:t> marginal zone lymphoma of mucosa-associated lymphoid tissue (MALT lymphoma)</a:t>
            </a:r>
          </a:p>
          <a:p>
            <a:pPr>
              <a:lnSpc>
                <a:spcPct val="120000"/>
              </a:lnSpc>
              <a:spcBef>
                <a:spcPts val="0"/>
              </a:spcBef>
              <a:buSzPct val="110000"/>
            </a:pPr>
            <a:r>
              <a:rPr lang="en-US" altLang="en-US" sz="4000" dirty="0"/>
              <a:t>Nodal marginal zone lymphoma</a:t>
            </a:r>
          </a:p>
          <a:p>
            <a:pPr lvl="1">
              <a:lnSpc>
                <a:spcPct val="120000"/>
              </a:lnSpc>
              <a:spcBef>
                <a:spcPts val="0"/>
              </a:spcBef>
              <a:buSzPct val="110000"/>
            </a:pPr>
            <a:r>
              <a:rPr lang="en-US" altLang="en-US" sz="4000" dirty="0"/>
              <a:t>Pediatric nodal marginal zone lymphoma</a:t>
            </a:r>
          </a:p>
          <a:p>
            <a:pPr>
              <a:lnSpc>
                <a:spcPct val="120000"/>
              </a:lnSpc>
              <a:spcBef>
                <a:spcPts val="0"/>
              </a:spcBef>
              <a:buSzPct val="110000"/>
            </a:pPr>
            <a:r>
              <a:rPr lang="en-US" altLang="en-US" sz="4000" dirty="0"/>
              <a:t>Follicular lymphoma</a:t>
            </a:r>
          </a:p>
          <a:p>
            <a:pPr lvl="1">
              <a:lnSpc>
                <a:spcPct val="120000"/>
              </a:lnSpc>
              <a:spcBef>
                <a:spcPts val="0"/>
              </a:spcBef>
              <a:buSzPct val="110000"/>
            </a:pPr>
            <a:r>
              <a:rPr lang="en-US" altLang="en-US" sz="4000" dirty="0"/>
              <a:t>In situ follicular </a:t>
            </a:r>
            <a:r>
              <a:rPr lang="en-US" altLang="en-US" sz="4000" dirty="0" err="1"/>
              <a:t>neoplasia</a:t>
            </a:r>
            <a:r>
              <a:rPr lang="en-US" altLang="en-US" sz="4000" dirty="0"/>
              <a:t>*</a:t>
            </a:r>
          </a:p>
          <a:p>
            <a:pPr lvl="1">
              <a:lnSpc>
                <a:spcPct val="120000"/>
              </a:lnSpc>
              <a:spcBef>
                <a:spcPts val="0"/>
              </a:spcBef>
              <a:buSzPct val="110000"/>
            </a:pPr>
            <a:r>
              <a:rPr lang="en-US" altLang="en-US" sz="4000" dirty="0"/>
              <a:t>Duodenal-type follicular lymphoma*</a:t>
            </a:r>
          </a:p>
          <a:p>
            <a:pPr>
              <a:lnSpc>
                <a:spcPct val="120000"/>
              </a:lnSpc>
              <a:spcBef>
                <a:spcPts val="0"/>
              </a:spcBef>
              <a:buSzPct val="110000"/>
            </a:pPr>
            <a:r>
              <a:rPr lang="en-US" altLang="en-US" sz="4000" dirty="0"/>
              <a:t>Pediatric-type follicular lymphoma*</a:t>
            </a:r>
          </a:p>
          <a:p>
            <a:pPr>
              <a:lnSpc>
                <a:spcPct val="120000"/>
              </a:lnSpc>
              <a:spcBef>
                <a:spcPts val="0"/>
              </a:spcBef>
              <a:buSzPct val="110000"/>
            </a:pPr>
            <a:r>
              <a:rPr lang="en-US" altLang="en-US" sz="4000" dirty="0"/>
              <a:t>Large B-cell lymphoma with IRF4 rearrangement*</a:t>
            </a:r>
          </a:p>
          <a:p>
            <a:pPr>
              <a:lnSpc>
                <a:spcPct val="120000"/>
              </a:lnSpc>
              <a:spcBef>
                <a:spcPts val="0"/>
              </a:spcBef>
              <a:buSzPct val="110000"/>
            </a:pPr>
            <a:r>
              <a:rPr lang="en-US" altLang="en-US" sz="4000" dirty="0"/>
              <a:t>Primary cutaneous follicle center lymphoma</a:t>
            </a:r>
          </a:p>
          <a:p>
            <a:pPr>
              <a:lnSpc>
                <a:spcPct val="120000"/>
              </a:lnSpc>
              <a:spcBef>
                <a:spcPts val="0"/>
              </a:spcBef>
              <a:buSzPct val="110000"/>
            </a:pPr>
            <a:r>
              <a:rPr lang="en-US" altLang="en-US" sz="4000" dirty="0"/>
              <a:t>Mantle cell lymphoma</a:t>
            </a:r>
          </a:p>
          <a:p>
            <a:pPr>
              <a:lnSpc>
                <a:spcPct val="120000"/>
              </a:lnSpc>
              <a:spcBef>
                <a:spcPts val="0"/>
              </a:spcBef>
              <a:buSzPct val="110000"/>
            </a:pPr>
            <a:r>
              <a:rPr lang="en-US" altLang="en-US" sz="4000" dirty="0"/>
              <a:t>In situ mantle cell </a:t>
            </a:r>
            <a:r>
              <a:rPr lang="en-US" altLang="en-US" sz="4000" dirty="0" err="1"/>
              <a:t>neoplasia</a:t>
            </a:r>
            <a:r>
              <a:rPr lang="en-US" altLang="en-US" sz="4000" dirty="0"/>
              <a:t>*</a:t>
            </a:r>
          </a:p>
          <a:p>
            <a:pPr>
              <a:lnSpc>
                <a:spcPct val="120000"/>
              </a:lnSpc>
              <a:spcBef>
                <a:spcPts val="0"/>
              </a:spcBef>
              <a:buSzPct val="110000"/>
            </a:pPr>
            <a:r>
              <a:rPr lang="en-US" altLang="en-US" sz="4000" dirty="0"/>
              <a:t>Diffuse large B-cell lymphoma (DLBCL), NOS</a:t>
            </a:r>
          </a:p>
          <a:p>
            <a:pPr>
              <a:lnSpc>
                <a:spcPct val="120000"/>
              </a:lnSpc>
              <a:spcBef>
                <a:spcPts val="0"/>
              </a:spcBef>
              <a:buSzPct val="110000"/>
            </a:pPr>
            <a:r>
              <a:rPr lang="en-US" altLang="en-US" sz="4000" dirty="0"/>
              <a:t>Germinal center B-cell type*</a:t>
            </a:r>
          </a:p>
          <a:p>
            <a:pPr>
              <a:lnSpc>
                <a:spcPct val="120000"/>
              </a:lnSpc>
              <a:spcBef>
                <a:spcPts val="0"/>
              </a:spcBef>
              <a:buSzPct val="110000"/>
            </a:pPr>
            <a:r>
              <a:rPr lang="en-US" altLang="en-US" sz="4000" dirty="0"/>
              <a:t>Activated B-cell type*</a:t>
            </a:r>
          </a:p>
          <a:p>
            <a:pPr>
              <a:lnSpc>
                <a:spcPct val="120000"/>
              </a:lnSpc>
              <a:spcBef>
                <a:spcPts val="0"/>
              </a:spcBef>
              <a:buSzPct val="110000"/>
            </a:pPr>
            <a:r>
              <a:rPr lang="en-US" altLang="en-US" sz="4000" dirty="0"/>
              <a:t>T-cell/</a:t>
            </a:r>
            <a:r>
              <a:rPr lang="en-US" altLang="en-US" sz="4000" dirty="0" err="1"/>
              <a:t>histiocyte</a:t>
            </a:r>
            <a:r>
              <a:rPr lang="en-US" altLang="en-US" sz="4000" dirty="0"/>
              <a:t>-rich large B-cell lymphoma</a:t>
            </a:r>
          </a:p>
          <a:p>
            <a:pPr>
              <a:lnSpc>
                <a:spcPct val="120000"/>
              </a:lnSpc>
              <a:spcBef>
                <a:spcPts val="0"/>
              </a:spcBef>
              <a:buSzPct val="110000"/>
            </a:pPr>
            <a:r>
              <a:rPr lang="en-US" altLang="en-US" sz="4000" dirty="0"/>
              <a:t>Primary DLBCL of the central nervous system (CNS)</a:t>
            </a:r>
          </a:p>
          <a:p>
            <a:pPr>
              <a:lnSpc>
                <a:spcPct val="120000"/>
              </a:lnSpc>
              <a:spcBef>
                <a:spcPts val="0"/>
              </a:spcBef>
              <a:buSzPct val="110000"/>
            </a:pPr>
            <a:r>
              <a:rPr lang="en-US" altLang="en-US" sz="4000" dirty="0"/>
              <a:t>Primary cutaneous DLBCL, leg type</a:t>
            </a:r>
          </a:p>
          <a:p>
            <a:pPr>
              <a:lnSpc>
                <a:spcPct val="120000"/>
              </a:lnSpc>
              <a:spcBef>
                <a:spcPts val="0"/>
              </a:spcBef>
              <a:buSzPct val="110000"/>
            </a:pPr>
            <a:r>
              <a:rPr lang="en-US" altLang="en-US" sz="4000" dirty="0"/>
              <a:t>EBV+ DLBCL, NOS*</a:t>
            </a:r>
          </a:p>
          <a:p>
            <a:pPr>
              <a:lnSpc>
                <a:spcPct val="120000"/>
              </a:lnSpc>
              <a:spcBef>
                <a:spcPts val="0"/>
              </a:spcBef>
              <a:buSzPct val="110000"/>
            </a:pPr>
            <a:r>
              <a:rPr lang="en-US" altLang="en-US" sz="4000" dirty="0"/>
              <a:t>EBV+ </a:t>
            </a:r>
            <a:r>
              <a:rPr lang="en-US" altLang="en-US" sz="4000" dirty="0" err="1"/>
              <a:t>mucocutaneous</a:t>
            </a:r>
            <a:r>
              <a:rPr lang="en-US" altLang="en-US" sz="4000" dirty="0"/>
              <a:t> ulcer*</a:t>
            </a:r>
          </a:p>
          <a:p>
            <a:pPr>
              <a:lnSpc>
                <a:spcPct val="120000"/>
              </a:lnSpc>
              <a:spcBef>
                <a:spcPts val="0"/>
              </a:spcBef>
              <a:buSzPct val="110000"/>
            </a:pPr>
            <a:r>
              <a:rPr lang="en-US" altLang="en-US" sz="4000" dirty="0"/>
              <a:t>DLBCL associated with chronic inflammation</a:t>
            </a:r>
          </a:p>
          <a:p>
            <a:pPr>
              <a:lnSpc>
                <a:spcPct val="120000"/>
              </a:lnSpc>
              <a:spcBef>
                <a:spcPts val="0"/>
              </a:spcBef>
              <a:buSzPct val="110000"/>
            </a:pPr>
            <a:r>
              <a:rPr lang="en-US" altLang="en-US" sz="4000" dirty="0" err="1"/>
              <a:t>Lymphomatoid</a:t>
            </a:r>
            <a:r>
              <a:rPr lang="en-US" altLang="en-US" sz="4000" dirty="0"/>
              <a:t> </a:t>
            </a:r>
            <a:r>
              <a:rPr lang="en-US" altLang="en-US" sz="4000" dirty="0" err="1"/>
              <a:t>granulomatosis</a:t>
            </a:r>
            <a:endParaRPr lang="en-US" altLang="en-US" sz="4000" dirty="0"/>
          </a:p>
          <a:p>
            <a:pPr>
              <a:lnSpc>
                <a:spcPct val="120000"/>
              </a:lnSpc>
              <a:spcBef>
                <a:spcPts val="0"/>
              </a:spcBef>
              <a:buSzPct val="110000"/>
            </a:pPr>
            <a:r>
              <a:rPr lang="en-US" altLang="en-US" sz="4000" dirty="0"/>
              <a:t>Primary </a:t>
            </a:r>
            <a:r>
              <a:rPr lang="en-US" altLang="en-US" sz="4000" dirty="0" err="1"/>
              <a:t>mediastinal</a:t>
            </a:r>
            <a:r>
              <a:rPr lang="en-US" altLang="en-US" sz="4000" dirty="0"/>
              <a:t> (</a:t>
            </a:r>
            <a:r>
              <a:rPr lang="en-US" altLang="en-US" sz="4000" dirty="0" err="1"/>
              <a:t>thymic</a:t>
            </a:r>
            <a:r>
              <a:rPr lang="en-US" altLang="en-US" sz="4000" dirty="0"/>
              <a:t>) large B-cell lymphoma</a:t>
            </a:r>
          </a:p>
          <a:p>
            <a:pPr>
              <a:lnSpc>
                <a:spcPct val="120000"/>
              </a:lnSpc>
              <a:spcBef>
                <a:spcPts val="0"/>
              </a:spcBef>
              <a:buSzPct val="110000"/>
            </a:pPr>
            <a:r>
              <a:rPr lang="en-US" altLang="en-US" sz="4000" dirty="0"/>
              <a:t>Intravascular large B-cell lymphoma</a:t>
            </a:r>
          </a:p>
          <a:p>
            <a:pPr>
              <a:lnSpc>
                <a:spcPct val="120000"/>
              </a:lnSpc>
              <a:spcBef>
                <a:spcPts val="0"/>
              </a:spcBef>
              <a:buSzPct val="110000"/>
            </a:pPr>
            <a:r>
              <a:rPr lang="en-US" altLang="en-US" sz="4000" dirty="0"/>
              <a:t>ALK+ large B-cell lymphoma</a:t>
            </a:r>
          </a:p>
          <a:p>
            <a:pPr>
              <a:lnSpc>
                <a:spcPct val="120000"/>
              </a:lnSpc>
              <a:spcBef>
                <a:spcPts val="0"/>
              </a:spcBef>
              <a:buSzPct val="110000"/>
            </a:pPr>
            <a:r>
              <a:rPr lang="en-US" altLang="en-US" sz="4000" dirty="0" err="1"/>
              <a:t>Plasmablastic</a:t>
            </a:r>
            <a:r>
              <a:rPr lang="en-US" altLang="en-US" sz="4000" dirty="0"/>
              <a:t> lymphoma</a:t>
            </a:r>
          </a:p>
          <a:p>
            <a:pPr>
              <a:lnSpc>
                <a:spcPct val="120000"/>
              </a:lnSpc>
              <a:spcBef>
                <a:spcPts val="0"/>
              </a:spcBef>
              <a:buSzPct val="110000"/>
            </a:pPr>
            <a:r>
              <a:rPr lang="en-US" altLang="en-US" sz="4000" dirty="0"/>
              <a:t>Primary effusion lymphoma</a:t>
            </a:r>
          </a:p>
          <a:p>
            <a:pPr>
              <a:lnSpc>
                <a:spcPct val="120000"/>
              </a:lnSpc>
              <a:spcBef>
                <a:spcPts val="0"/>
              </a:spcBef>
              <a:buSzPct val="110000"/>
            </a:pPr>
            <a:r>
              <a:rPr lang="en-US" altLang="en-US" sz="4000" dirty="0"/>
              <a:t>HHV8+ DLBCL, NOS*</a:t>
            </a:r>
          </a:p>
          <a:p>
            <a:pPr>
              <a:lnSpc>
                <a:spcPct val="120000"/>
              </a:lnSpc>
              <a:spcBef>
                <a:spcPts val="0"/>
              </a:spcBef>
              <a:buSzPct val="110000"/>
            </a:pPr>
            <a:r>
              <a:rPr lang="en-US" altLang="en-US" sz="4000" dirty="0" err="1"/>
              <a:t>Burkitt</a:t>
            </a:r>
            <a:r>
              <a:rPr lang="en-US" altLang="en-US" sz="4000" dirty="0"/>
              <a:t> lymphoma</a:t>
            </a:r>
          </a:p>
          <a:p>
            <a:pPr>
              <a:lnSpc>
                <a:spcPct val="120000"/>
              </a:lnSpc>
              <a:spcBef>
                <a:spcPts val="0"/>
              </a:spcBef>
              <a:buSzPct val="110000"/>
            </a:pPr>
            <a:r>
              <a:rPr lang="en-US" altLang="en-US" sz="4000" dirty="0" err="1"/>
              <a:t>Burkitt</a:t>
            </a:r>
            <a:r>
              <a:rPr lang="en-US" altLang="en-US" sz="4000" dirty="0"/>
              <a:t>-like lymphoma with 11q aberration*</a:t>
            </a:r>
          </a:p>
          <a:p>
            <a:pPr>
              <a:lnSpc>
                <a:spcPct val="120000"/>
              </a:lnSpc>
              <a:spcBef>
                <a:spcPts val="0"/>
              </a:spcBef>
              <a:buSzPct val="110000"/>
            </a:pPr>
            <a:r>
              <a:rPr lang="en-US" altLang="en-US" sz="4000" dirty="0"/>
              <a:t>High-grade B-cell lymphoma, with MYC and BCL2 and/or BCL6 rearrangements*</a:t>
            </a:r>
          </a:p>
          <a:p>
            <a:pPr>
              <a:lnSpc>
                <a:spcPct val="120000"/>
              </a:lnSpc>
              <a:spcBef>
                <a:spcPts val="0"/>
              </a:spcBef>
              <a:buSzPct val="110000"/>
            </a:pPr>
            <a:r>
              <a:rPr lang="en-US" altLang="en-US" sz="4000" dirty="0"/>
              <a:t>High-grade B-cell lymphoma, NOS*</a:t>
            </a:r>
          </a:p>
          <a:p>
            <a:pPr>
              <a:lnSpc>
                <a:spcPct val="120000"/>
              </a:lnSpc>
              <a:spcBef>
                <a:spcPts val="0"/>
              </a:spcBef>
              <a:buSzPct val="110000"/>
            </a:pPr>
            <a:r>
              <a:rPr lang="en-US" altLang="en-US" sz="4000" dirty="0"/>
              <a:t>B-cell lymphoma, unclassifiable, with features intermediate between DLBCL and classical Hodgkin lymphoma</a:t>
            </a:r>
            <a:endParaRPr lang="en-CA" altLang="en-US" sz="4000" dirty="0"/>
          </a:p>
          <a:p>
            <a:pPr marL="0">
              <a:spcBef>
                <a:spcPts val="0"/>
              </a:spcBef>
            </a:pPr>
            <a:endParaRPr lang="en-CA" sz="3600" dirty="0"/>
          </a:p>
        </p:txBody>
      </p:sp>
    </p:spTree>
    <p:extLst>
      <p:ext uri="{BB962C8B-B14F-4D97-AF65-F5344CB8AC3E}">
        <p14:creationId xmlns:p14="http://schemas.microsoft.com/office/powerpoint/2010/main" val="4814079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Immunophenotype</a:t>
            </a:r>
            <a:endParaRPr lang="en-US" sz="4400" b="1" dirty="0"/>
          </a:p>
        </p:txBody>
      </p:sp>
      <p:sp>
        <p:nvSpPr>
          <p:cNvPr id="3" name="Content Placeholder 2"/>
          <p:cNvSpPr>
            <a:spLocks noGrp="1"/>
          </p:cNvSpPr>
          <p:nvPr>
            <p:ph idx="1"/>
          </p:nvPr>
        </p:nvSpPr>
        <p:spPr>
          <a:xfrm>
            <a:off x="822959" y="2286000"/>
            <a:ext cx="7543801" cy="3583094"/>
          </a:xfrm>
        </p:spPr>
        <p:txBody>
          <a:bodyPr>
            <a:normAutofit/>
          </a:bodyPr>
          <a:lstStyle/>
          <a:p>
            <a:r>
              <a:rPr lang="en-US" sz="4000" dirty="0" smtClean="0"/>
              <a:t>Surface CD3 negative</a:t>
            </a:r>
          </a:p>
          <a:p>
            <a:r>
              <a:rPr lang="en-US" sz="4000" dirty="0" smtClean="0"/>
              <a:t>Cells positive are CD2,CD56 and </a:t>
            </a:r>
            <a:r>
              <a:rPr lang="en-US" sz="4000" dirty="0" err="1" smtClean="0"/>
              <a:t>cytotoxic</a:t>
            </a:r>
            <a:r>
              <a:rPr lang="en-US" sz="4000" dirty="0" smtClean="0"/>
              <a:t> molecules</a:t>
            </a:r>
            <a:endParaRPr lang="en-US" sz="4000"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Prognosis </a:t>
            </a:r>
            <a:endParaRPr lang="en-US" sz="4800" b="1" dirty="0"/>
          </a:p>
        </p:txBody>
      </p:sp>
      <p:sp>
        <p:nvSpPr>
          <p:cNvPr id="3" name="Content Placeholder 2"/>
          <p:cNvSpPr>
            <a:spLocks noGrp="1"/>
          </p:cNvSpPr>
          <p:nvPr>
            <p:ph idx="1"/>
          </p:nvPr>
        </p:nvSpPr>
        <p:spPr/>
        <p:txBody>
          <a:bodyPr>
            <a:normAutofit/>
          </a:bodyPr>
          <a:lstStyle/>
          <a:p>
            <a:r>
              <a:rPr lang="en-US" sz="3600" dirty="0" err="1" smtClean="0"/>
              <a:t>Fulminant</a:t>
            </a:r>
            <a:r>
              <a:rPr lang="en-US" sz="3600" dirty="0" smtClean="0"/>
              <a:t> course</a:t>
            </a:r>
          </a:p>
          <a:p>
            <a:r>
              <a:rPr lang="en-US" sz="3600" dirty="0" smtClean="0"/>
              <a:t>Complicated by </a:t>
            </a:r>
            <a:r>
              <a:rPr lang="en-US" sz="3600" dirty="0" err="1" smtClean="0"/>
              <a:t>multiorgan</a:t>
            </a:r>
            <a:r>
              <a:rPr lang="en-US" sz="3600" dirty="0" smtClean="0"/>
              <a:t> failure , </a:t>
            </a:r>
            <a:r>
              <a:rPr lang="en-US" sz="3600" dirty="0" err="1" smtClean="0"/>
              <a:t>coagulopathy</a:t>
            </a:r>
            <a:r>
              <a:rPr lang="en-US" sz="3600" dirty="0" smtClean="0"/>
              <a:t> and </a:t>
            </a:r>
            <a:r>
              <a:rPr lang="en-US" sz="3600" dirty="0" err="1" smtClean="0"/>
              <a:t>hemophagocytic</a:t>
            </a:r>
            <a:r>
              <a:rPr lang="en-US" sz="3600" dirty="0" smtClean="0"/>
              <a:t> syndrome</a:t>
            </a:r>
          </a:p>
          <a:p>
            <a:r>
              <a:rPr lang="en-US" sz="3600" dirty="0" smtClean="0"/>
              <a:t>Median survival less than 2 months</a:t>
            </a:r>
            <a:endParaRPr lang="en-US" sz="3600"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Adult  T cell  leukemia/lymphoma</a:t>
            </a:r>
            <a:endParaRPr lang="en-US" sz="4400" b="1" dirty="0"/>
          </a:p>
        </p:txBody>
      </p:sp>
      <p:sp>
        <p:nvSpPr>
          <p:cNvPr id="3" name="Content Placeholder 2"/>
          <p:cNvSpPr>
            <a:spLocks noGrp="1"/>
          </p:cNvSpPr>
          <p:nvPr>
            <p:ph idx="1"/>
          </p:nvPr>
        </p:nvSpPr>
        <p:spPr>
          <a:xfrm>
            <a:off x="822959" y="2209800"/>
            <a:ext cx="7543801" cy="3659294"/>
          </a:xfrm>
        </p:spPr>
        <p:txBody>
          <a:bodyPr>
            <a:normAutofit/>
          </a:bodyPr>
          <a:lstStyle/>
          <a:p>
            <a:r>
              <a:rPr lang="en-US" sz="4000" dirty="0" smtClean="0"/>
              <a:t>Peripheral T cell neoplasm</a:t>
            </a:r>
          </a:p>
          <a:p>
            <a:r>
              <a:rPr lang="en-US" sz="4000" dirty="0" smtClean="0"/>
              <a:t>Highly </a:t>
            </a:r>
            <a:r>
              <a:rPr lang="en-US" sz="4000" dirty="0" err="1" smtClean="0"/>
              <a:t>pleomorphic</a:t>
            </a:r>
            <a:r>
              <a:rPr lang="en-US" sz="4000" dirty="0" smtClean="0"/>
              <a:t> lymphocytes </a:t>
            </a:r>
          </a:p>
          <a:p>
            <a:r>
              <a:rPr lang="en-US" sz="4000" dirty="0" smtClean="0"/>
              <a:t>Caused by human T cell leukemia virus type 1</a:t>
            </a:r>
            <a:endParaRPr lang="en-US" sz="4000"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Clinical features </a:t>
            </a:r>
            <a:endParaRPr lang="en-US" sz="4400" b="1" dirty="0"/>
          </a:p>
        </p:txBody>
      </p:sp>
      <p:sp>
        <p:nvSpPr>
          <p:cNvPr id="3" name="Content Placeholder 2"/>
          <p:cNvSpPr>
            <a:spLocks noGrp="1"/>
          </p:cNvSpPr>
          <p:nvPr>
            <p:ph idx="1"/>
          </p:nvPr>
        </p:nvSpPr>
        <p:spPr/>
        <p:txBody>
          <a:bodyPr>
            <a:normAutofit/>
          </a:bodyPr>
          <a:lstStyle/>
          <a:p>
            <a:r>
              <a:rPr lang="en-US" sz="2400" dirty="0" smtClean="0"/>
              <a:t>Latent course</a:t>
            </a:r>
          </a:p>
          <a:p>
            <a:r>
              <a:rPr lang="en-US" sz="2400" dirty="0" smtClean="0"/>
              <a:t>Cumulative risk of ATLL is 2.5%</a:t>
            </a:r>
          </a:p>
          <a:p>
            <a:r>
              <a:rPr lang="en-US" sz="2400" dirty="0" smtClean="0"/>
              <a:t>Involve</a:t>
            </a:r>
          </a:p>
          <a:p>
            <a:pPr lvl="1"/>
            <a:r>
              <a:rPr lang="en-US" sz="2400" dirty="0" smtClean="0"/>
              <a:t>Lymph nodes </a:t>
            </a:r>
          </a:p>
          <a:p>
            <a:pPr lvl="1"/>
            <a:r>
              <a:rPr lang="en-US" sz="2400" dirty="0" smtClean="0"/>
              <a:t>Peripheral blood</a:t>
            </a:r>
          </a:p>
          <a:p>
            <a:pPr lvl="1"/>
            <a:r>
              <a:rPr lang="en-US" sz="2400" dirty="0" smtClean="0"/>
              <a:t>Other </a:t>
            </a:r>
          </a:p>
          <a:p>
            <a:pPr lvl="2"/>
            <a:r>
              <a:rPr lang="en-US" sz="2400" dirty="0" smtClean="0"/>
              <a:t>Bone marrow</a:t>
            </a:r>
          </a:p>
          <a:p>
            <a:pPr lvl="2"/>
            <a:r>
              <a:rPr lang="en-US" sz="2400" dirty="0" smtClean="0"/>
              <a:t>Skin (most common </a:t>
            </a:r>
            <a:r>
              <a:rPr lang="en-US" sz="2400" dirty="0" err="1" smtClean="0"/>
              <a:t>extralymphatic</a:t>
            </a:r>
            <a:r>
              <a:rPr lang="en-US" sz="2400" dirty="0" smtClean="0"/>
              <a:t> site)</a:t>
            </a:r>
          </a:p>
          <a:p>
            <a:pPr lvl="2"/>
            <a:r>
              <a:rPr lang="en-US" sz="2400" dirty="0" err="1" smtClean="0"/>
              <a:t>Spleen,lung</a:t>
            </a:r>
            <a:r>
              <a:rPr lang="en-US" sz="2400" dirty="0" smtClean="0"/>
              <a:t> ,CNS,GI tract</a:t>
            </a:r>
          </a:p>
          <a:p>
            <a:pPr lvl="2">
              <a:buNone/>
            </a:pPr>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3200" dirty="0" smtClean="0"/>
              <a:t>Clinical variants-acute, </a:t>
            </a:r>
            <a:r>
              <a:rPr lang="en-US" sz="3200" dirty="0" err="1" smtClean="0"/>
              <a:t>lymphomatous</a:t>
            </a:r>
            <a:r>
              <a:rPr lang="en-US" sz="3200" dirty="0" smtClean="0"/>
              <a:t> , chronic, smoldering</a:t>
            </a:r>
          </a:p>
          <a:p>
            <a:r>
              <a:rPr lang="en-US" sz="3200" dirty="0" smtClean="0"/>
              <a:t>Acute (most common)-like leukemic phase</a:t>
            </a:r>
          </a:p>
          <a:p>
            <a:pPr lvl="1"/>
            <a:r>
              <a:rPr lang="en-US" sz="3200" dirty="0" smtClean="0"/>
              <a:t>Increase WBC </a:t>
            </a:r>
            <a:r>
              <a:rPr lang="en-US" sz="3200" dirty="0" err="1" smtClean="0"/>
              <a:t>count,skin</a:t>
            </a:r>
            <a:r>
              <a:rPr lang="en-US" sz="3200" dirty="0" smtClean="0"/>
              <a:t> rash, generalized </a:t>
            </a:r>
            <a:r>
              <a:rPr lang="en-US" sz="3200" dirty="0" err="1" smtClean="0"/>
              <a:t>lymphadenopathy,hypercalcemia</a:t>
            </a:r>
            <a:r>
              <a:rPr lang="en-US" sz="3200" dirty="0" smtClean="0"/>
              <a:t>, </a:t>
            </a:r>
            <a:r>
              <a:rPr lang="en-US" sz="3200" dirty="0" err="1" smtClean="0"/>
              <a:t>lytic</a:t>
            </a:r>
            <a:r>
              <a:rPr lang="en-US" sz="3200" dirty="0" smtClean="0"/>
              <a:t> bone lesion</a:t>
            </a:r>
          </a:p>
          <a:p>
            <a:r>
              <a:rPr lang="en-US" sz="3200" dirty="0" err="1" smtClean="0"/>
              <a:t>Lymphomatous</a:t>
            </a:r>
            <a:r>
              <a:rPr lang="en-US" sz="3200" dirty="0" smtClean="0"/>
              <a:t> variant</a:t>
            </a:r>
          </a:p>
          <a:p>
            <a:pPr lvl="1"/>
            <a:r>
              <a:rPr lang="en-US" sz="3200" dirty="0" smtClean="0"/>
              <a:t>Prominent </a:t>
            </a:r>
            <a:r>
              <a:rPr lang="en-US" sz="3200" dirty="0" err="1" smtClean="0"/>
              <a:t>lymphadenopathy</a:t>
            </a:r>
            <a:r>
              <a:rPr lang="en-US" sz="3200" dirty="0" smtClean="0"/>
              <a:t> without PB </a:t>
            </a:r>
            <a:r>
              <a:rPr lang="en-US" sz="3200" dirty="0" err="1" smtClean="0"/>
              <a:t>involvment</a:t>
            </a:r>
            <a:r>
              <a:rPr lang="en-US" sz="3200" dirty="0" smtClean="0"/>
              <a:t> </a:t>
            </a:r>
          </a:p>
          <a:p>
            <a:pPr lvl="1">
              <a:buNone/>
            </a:pPr>
            <a:r>
              <a:rPr lang="en-US" sz="3200" dirty="0" smtClean="0"/>
              <a:t>	</a:t>
            </a:r>
            <a:endParaRPr lang="en-US" sz="3200"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22959" y="1981200"/>
            <a:ext cx="7543801" cy="3887894"/>
          </a:xfrm>
        </p:spPr>
        <p:txBody>
          <a:bodyPr>
            <a:normAutofit/>
          </a:bodyPr>
          <a:lstStyle/>
          <a:p>
            <a:r>
              <a:rPr lang="en-US" sz="3200" dirty="0" smtClean="0"/>
              <a:t>Chronic variant </a:t>
            </a:r>
          </a:p>
          <a:p>
            <a:pPr lvl="1"/>
            <a:r>
              <a:rPr lang="en-US" sz="3200" dirty="0" err="1" smtClean="0"/>
              <a:t>Exfoliative</a:t>
            </a:r>
            <a:r>
              <a:rPr lang="en-US" sz="3200" dirty="0" smtClean="0"/>
              <a:t> skin rash, no numerous atypical lymphocytes </a:t>
            </a:r>
          </a:p>
          <a:p>
            <a:r>
              <a:rPr lang="en-US" sz="3200" dirty="0" smtClean="0"/>
              <a:t>Smoldering variant </a:t>
            </a:r>
          </a:p>
          <a:p>
            <a:pPr lvl="1"/>
            <a:r>
              <a:rPr lang="en-US" sz="3200" dirty="0" smtClean="0"/>
              <a:t>WBC count normal with more than 5% atypical cell  </a:t>
            </a:r>
            <a:endParaRPr lang="en-US" sz="3200"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Morphology</a:t>
            </a:r>
            <a:endParaRPr lang="en-US" sz="4800" b="1" dirty="0"/>
          </a:p>
        </p:txBody>
      </p:sp>
      <p:sp>
        <p:nvSpPr>
          <p:cNvPr id="3" name="Content Placeholder 2"/>
          <p:cNvSpPr>
            <a:spLocks noGrp="1"/>
          </p:cNvSpPr>
          <p:nvPr>
            <p:ph idx="1"/>
          </p:nvPr>
        </p:nvSpPr>
        <p:spPr>
          <a:xfrm>
            <a:off x="152401" y="1845734"/>
            <a:ext cx="4191000" cy="4250266"/>
          </a:xfrm>
        </p:spPr>
        <p:txBody>
          <a:bodyPr/>
          <a:lstStyle/>
          <a:p>
            <a:r>
              <a:rPr lang="en-US" sz="2400" dirty="0" smtClean="0"/>
              <a:t>Broad spectrum of cytological features </a:t>
            </a:r>
          </a:p>
          <a:p>
            <a:r>
              <a:rPr lang="en-US" sz="2400" dirty="0" smtClean="0"/>
              <a:t>Peripheral blood </a:t>
            </a:r>
          </a:p>
          <a:p>
            <a:pPr lvl="1"/>
            <a:r>
              <a:rPr lang="en-US" sz="2400" dirty="0" err="1" smtClean="0"/>
              <a:t>Polylobated</a:t>
            </a:r>
            <a:r>
              <a:rPr lang="en-US" sz="2400" dirty="0" smtClean="0"/>
              <a:t> appearance –flower cells</a:t>
            </a:r>
          </a:p>
          <a:p>
            <a:pPr lvl="2"/>
            <a:r>
              <a:rPr lang="en-US" sz="2400" dirty="0" smtClean="0"/>
              <a:t>Deeply </a:t>
            </a:r>
            <a:r>
              <a:rPr lang="en-US" sz="2400" dirty="0" err="1" smtClean="0"/>
              <a:t>basophillic</a:t>
            </a:r>
            <a:r>
              <a:rPr lang="en-US" sz="2400" dirty="0" smtClean="0"/>
              <a:t> </a:t>
            </a:r>
            <a:r>
              <a:rPr lang="en-US" sz="2400" dirty="0" err="1" smtClean="0"/>
              <a:t>cytoplsam</a:t>
            </a:r>
            <a:endParaRPr lang="en-US" sz="2400" dirty="0" smtClean="0"/>
          </a:p>
          <a:p>
            <a:r>
              <a:rPr lang="en-US" sz="2400" dirty="0" smtClean="0"/>
              <a:t>Lymph node –Hodgkin   lymphoma like picture</a:t>
            </a:r>
          </a:p>
          <a:p>
            <a:r>
              <a:rPr lang="en-US" sz="2400" dirty="0" smtClean="0"/>
              <a:t>Dermal –like mycosis </a:t>
            </a:r>
            <a:r>
              <a:rPr lang="en-US" sz="2400" dirty="0" err="1" smtClean="0"/>
              <a:t>fungoides</a:t>
            </a:r>
            <a:r>
              <a:rPr lang="en-US" sz="2400" dirty="0" smtClean="0"/>
              <a:t> </a:t>
            </a:r>
          </a:p>
          <a:p>
            <a:endParaRPr lang="en-US" dirty="0"/>
          </a:p>
        </p:txBody>
      </p:sp>
      <p:pic>
        <p:nvPicPr>
          <p:cNvPr id="10242" name="Picture 2" descr="http://www.med-ed.virginia.edu/courses/path/innes/images/wcdjpeg/wcd%20atll%20.jpeg"/>
          <p:cNvPicPr>
            <a:picLocks noChangeAspect="1" noChangeArrowheads="1"/>
          </p:cNvPicPr>
          <p:nvPr/>
        </p:nvPicPr>
        <p:blipFill>
          <a:blip r:embed="rId2" cstate="print"/>
          <a:srcRect/>
          <a:stretch>
            <a:fillRect/>
          </a:stretch>
        </p:blipFill>
        <p:spPr bwMode="auto">
          <a:xfrm>
            <a:off x="4419600" y="1981200"/>
            <a:ext cx="4495800" cy="3962400"/>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Immunophenotype </a:t>
            </a:r>
            <a:endParaRPr lang="en-US" sz="4800" b="1" dirty="0"/>
          </a:p>
        </p:txBody>
      </p:sp>
      <p:sp>
        <p:nvSpPr>
          <p:cNvPr id="3" name="Content Placeholder 2"/>
          <p:cNvSpPr>
            <a:spLocks noGrp="1"/>
          </p:cNvSpPr>
          <p:nvPr>
            <p:ph idx="1"/>
          </p:nvPr>
        </p:nvSpPr>
        <p:spPr>
          <a:xfrm>
            <a:off x="822959" y="2286000"/>
            <a:ext cx="7543801" cy="3583094"/>
          </a:xfrm>
        </p:spPr>
        <p:txBody>
          <a:bodyPr>
            <a:normAutofit/>
          </a:bodyPr>
          <a:lstStyle/>
          <a:p>
            <a:r>
              <a:rPr lang="en-US" sz="4000" dirty="0" smtClean="0"/>
              <a:t>CD2,CD3,CD5 positive</a:t>
            </a:r>
          </a:p>
          <a:p>
            <a:r>
              <a:rPr lang="en-US" sz="4000" dirty="0" smtClean="0"/>
              <a:t>CD7 negative</a:t>
            </a:r>
          </a:p>
          <a:p>
            <a:r>
              <a:rPr lang="en-US" sz="4000" dirty="0" smtClean="0"/>
              <a:t>CD25 positive in all cases </a:t>
            </a:r>
            <a:endParaRPr lang="en-US" sz="4000"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Prognosis </a:t>
            </a:r>
            <a:endParaRPr lang="en-US" sz="4800" b="1" dirty="0"/>
          </a:p>
        </p:txBody>
      </p:sp>
      <p:sp>
        <p:nvSpPr>
          <p:cNvPr id="3" name="Content Placeholder 2"/>
          <p:cNvSpPr>
            <a:spLocks noGrp="1"/>
          </p:cNvSpPr>
          <p:nvPr>
            <p:ph idx="1"/>
          </p:nvPr>
        </p:nvSpPr>
        <p:spPr/>
        <p:txBody>
          <a:bodyPr>
            <a:normAutofit/>
          </a:bodyPr>
          <a:lstStyle/>
          <a:p>
            <a:r>
              <a:rPr lang="en-US" sz="3600" dirty="0" smtClean="0"/>
              <a:t>Clinical subtypes</a:t>
            </a:r>
          </a:p>
          <a:p>
            <a:r>
              <a:rPr lang="en-US" sz="3600" dirty="0" smtClean="0"/>
              <a:t>Age</a:t>
            </a:r>
          </a:p>
          <a:p>
            <a:r>
              <a:rPr lang="en-US" sz="3600" dirty="0" smtClean="0"/>
              <a:t>Performance status</a:t>
            </a:r>
          </a:p>
          <a:p>
            <a:r>
              <a:rPr lang="en-US" sz="3600" dirty="0" smtClean="0"/>
              <a:t>Calcium level</a:t>
            </a:r>
          </a:p>
          <a:p>
            <a:r>
              <a:rPr lang="en-US" sz="3600" dirty="0" smtClean="0"/>
              <a:t>Serum LDH level</a:t>
            </a:r>
          </a:p>
          <a:p>
            <a:pPr>
              <a:buNone/>
            </a:pPr>
            <a:endParaRPr lang="en-US" sz="3600" dirty="0" smtClean="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237396"/>
          </a:xfrm>
        </p:spPr>
        <p:txBody>
          <a:bodyPr>
            <a:normAutofit/>
          </a:bodyPr>
          <a:lstStyle/>
          <a:p>
            <a:r>
              <a:rPr lang="en-US" sz="4800" b="1" dirty="0" err="1" smtClean="0"/>
              <a:t>Sezary</a:t>
            </a:r>
            <a:r>
              <a:rPr lang="en-US" sz="4800" b="1" dirty="0" smtClean="0"/>
              <a:t>   syndrome</a:t>
            </a:r>
            <a:endParaRPr lang="en-US" sz="4800" b="1" dirty="0"/>
          </a:p>
        </p:txBody>
      </p:sp>
      <p:sp>
        <p:nvSpPr>
          <p:cNvPr id="3" name="Content Placeholder 2"/>
          <p:cNvSpPr>
            <a:spLocks noGrp="1"/>
          </p:cNvSpPr>
          <p:nvPr>
            <p:ph idx="1"/>
          </p:nvPr>
        </p:nvSpPr>
        <p:spPr>
          <a:xfrm>
            <a:off x="533400" y="1845734"/>
            <a:ext cx="8229599" cy="4326466"/>
          </a:xfrm>
        </p:spPr>
        <p:txBody>
          <a:bodyPr>
            <a:normAutofit/>
          </a:bodyPr>
          <a:lstStyle/>
          <a:p>
            <a:r>
              <a:rPr lang="en-US" sz="2800" dirty="0" smtClean="0"/>
              <a:t>Triad of </a:t>
            </a:r>
          </a:p>
          <a:p>
            <a:pPr lvl="1"/>
            <a:r>
              <a:rPr lang="en-US" sz="2800" dirty="0" err="1" smtClean="0"/>
              <a:t>Erythroderma</a:t>
            </a:r>
            <a:endParaRPr lang="en-US" sz="2800" dirty="0" smtClean="0"/>
          </a:p>
          <a:p>
            <a:pPr lvl="1"/>
            <a:r>
              <a:rPr lang="en-US" sz="2800" dirty="0" smtClean="0"/>
              <a:t>Generalized </a:t>
            </a:r>
            <a:r>
              <a:rPr lang="en-US" sz="2800" dirty="0" err="1" smtClean="0"/>
              <a:t>lymphadenopathy</a:t>
            </a:r>
            <a:endParaRPr lang="en-US" sz="2800" dirty="0" smtClean="0"/>
          </a:p>
          <a:p>
            <a:pPr lvl="1"/>
            <a:r>
              <a:rPr lang="en-US" sz="2800" dirty="0" smtClean="0"/>
              <a:t>Clonally related neoplastic T cells with </a:t>
            </a:r>
            <a:r>
              <a:rPr lang="en-US" sz="2800" dirty="0" err="1" smtClean="0"/>
              <a:t>cerebriform</a:t>
            </a:r>
            <a:r>
              <a:rPr lang="en-US" sz="2800" dirty="0" smtClean="0"/>
              <a:t> nuclei  in skin ,lymph nodes and peripheral blood</a:t>
            </a:r>
          </a:p>
          <a:p>
            <a:r>
              <a:rPr lang="en-US" sz="2800" dirty="0" smtClean="0"/>
              <a:t>In addition(one or more criteria)</a:t>
            </a:r>
          </a:p>
          <a:p>
            <a:pPr lvl="1"/>
            <a:r>
              <a:rPr lang="en-US" sz="2800" dirty="0" err="1" smtClean="0"/>
              <a:t>Absolte</a:t>
            </a:r>
            <a:r>
              <a:rPr lang="en-US" sz="2800" dirty="0" smtClean="0"/>
              <a:t>  </a:t>
            </a:r>
            <a:r>
              <a:rPr lang="en-US" sz="2800" dirty="0" err="1" smtClean="0"/>
              <a:t>sezary</a:t>
            </a:r>
            <a:r>
              <a:rPr lang="en-US" sz="2800" dirty="0" smtClean="0"/>
              <a:t> cell count at least 1000 cells per mm3</a:t>
            </a:r>
          </a:p>
          <a:p>
            <a:pPr lvl="1"/>
            <a:r>
              <a:rPr lang="en-US" sz="2800" dirty="0" smtClean="0"/>
              <a:t>CD4/CD8 ratio more than 10</a:t>
            </a:r>
          </a:p>
          <a:p>
            <a:pPr lvl="1"/>
            <a:r>
              <a:rPr lang="en-US" sz="2800" dirty="0" smtClean="0"/>
              <a:t>Loss of one or more T cell antigen   </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4995"/>
          </a:xfrm>
        </p:spPr>
        <p:txBody>
          <a:bodyPr>
            <a:normAutofit/>
          </a:bodyPr>
          <a:lstStyle/>
          <a:p>
            <a:pPr algn="ctr"/>
            <a:r>
              <a:rPr lang="en-US" altLang="en-US" b="1" dirty="0"/>
              <a:t>Non </a:t>
            </a:r>
            <a:r>
              <a:rPr lang="en-US" altLang="en-US" sz="5300" b="1" dirty="0"/>
              <a:t>Hodgkin</a:t>
            </a:r>
            <a:r>
              <a:rPr lang="en-US" altLang="en-US" b="1" dirty="0"/>
              <a:t> T Cell</a:t>
            </a:r>
            <a:endParaRPr lang="en-CA" b="1" dirty="0"/>
          </a:p>
        </p:txBody>
      </p:sp>
      <p:sp>
        <p:nvSpPr>
          <p:cNvPr id="3" name="Content Placeholder 2"/>
          <p:cNvSpPr>
            <a:spLocks noGrp="1"/>
          </p:cNvSpPr>
          <p:nvPr>
            <p:ph sz="half" idx="2"/>
          </p:nvPr>
        </p:nvSpPr>
        <p:spPr>
          <a:xfrm>
            <a:off x="601849" y="1828800"/>
            <a:ext cx="7944991" cy="4419601"/>
          </a:xfrm>
        </p:spPr>
        <p:txBody>
          <a:bodyPr numCol="2">
            <a:normAutofit lnSpcReduction="10000"/>
          </a:bodyPr>
          <a:lstStyle/>
          <a:p>
            <a:pPr>
              <a:lnSpc>
                <a:spcPct val="80000"/>
              </a:lnSpc>
              <a:buSzPct val="110000"/>
            </a:pPr>
            <a:r>
              <a:rPr lang="en-US" altLang="en-US" sz="1100" dirty="0"/>
              <a:t>T-cell </a:t>
            </a:r>
            <a:r>
              <a:rPr lang="en-US" altLang="en-US" sz="1100" dirty="0" err="1"/>
              <a:t>prolymphocytic</a:t>
            </a:r>
            <a:r>
              <a:rPr lang="en-US" altLang="en-US" sz="1100" dirty="0"/>
              <a:t> leukemia</a:t>
            </a:r>
          </a:p>
          <a:p>
            <a:pPr>
              <a:lnSpc>
                <a:spcPct val="80000"/>
              </a:lnSpc>
              <a:buSzPct val="110000"/>
            </a:pPr>
            <a:r>
              <a:rPr lang="en-US" altLang="en-US" sz="1100" dirty="0"/>
              <a:t>T-cell large granular lymphocytic leukemia</a:t>
            </a:r>
          </a:p>
          <a:p>
            <a:pPr>
              <a:lnSpc>
                <a:spcPct val="80000"/>
              </a:lnSpc>
              <a:buSzPct val="110000"/>
            </a:pPr>
            <a:r>
              <a:rPr lang="en-US" altLang="en-US" sz="1100" dirty="0"/>
              <a:t>Chronic </a:t>
            </a:r>
            <a:r>
              <a:rPr lang="en-US" altLang="en-US" sz="1100" dirty="0" err="1"/>
              <a:t>lymphoproliferative</a:t>
            </a:r>
            <a:r>
              <a:rPr lang="en-US" altLang="en-US" sz="1100" dirty="0"/>
              <a:t> disorder of NK cells</a:t>
            </a:r>
          </a:p>
          <a:p>
            <a:pPr>
              <a:lnSpc>
                <a:spcPct val="80000"/>
              </a:lnSpc>
              <a:buSzPct val="110000"/>
            </a:pPr>
            <a:r>
              <a:rPr lang="en-US" altLang="en-US" sz="1100" dirty="0"/>
              <a:t>Aggressive NK-cell leukemia</a:t>
            </a:r>
          </a:p>
          <a:p>
            <a:pPr>
              <a:lnSpc>
                <a:spcPct val="80000"/>
              </a:lnSpc>
              <a:buSzPct val="110000"/>
            </a:pPr>
            <a:r>
              <a:rPr lang="en-US" altLang="en-US" sz="1100" dirty="0"/>
              <a:t>Systemic EBV+ T-cell lymphoma of childhood*</a:t>
            </a:r>
          </a:p>
          <a:p>
            <a:pPr>
              <a:lnSpc>
                <a:spcPct val="80000"/>
              </a:lnSpc>
              <a:buSzPct val="110000"/>
            </a:pPr>
            <a:r>
              <a:rPr lang="en-US" altLang="en-US" sz="1100" dirty="0" err="1"/>
              <a:t>Hydroa</a:t>
            </a:r>
            <a:r>
              <a:rPr lang="en-US" altLang="en-US" sz="1100" dirty="0"/>
              <a:t> </a:t>
            </a:r>
            <a:r>
              <a:rPr lang="en-US" altLang="en-US" sz="1100" dirty="0" err="1"/>
              <a:t>vacciniforme</a:t>
            </a:r>
            <a:r>
              <a:rPr lang="en-US" altLang="en-US" sz="1100" dirty="0"/>
              <a:t>–like </a:t>
            </a:r>
            <a:r>
              <a:rPr lang="en-US" altLang="en-US" sz="1100" dirty="0" err="1"/>
              <a:t>lymphoproliferative</a:t>
            </a:r>
            <a:r>
              <a:rPr lang="en-US" altLang="en-US" sz="1100" dirty="0"/>
              <a:t> disorder*</a:t>
            </a:r>
          </a:p>
          <a:p>
            <a:pPr>
              <a:lnSpc>
                <a:spcPct val="80000"/>
              </a:lnSpc>
              <a:buSzPct val="110000"/>
            </a:pPr>
            <a:r>
              <a:rPr lang="en-US" altLang="en-US" sz="1100" dirty="0"/>
              <a:t>Adult T-cell leukemia/lymphoma</a:t>
            </a:r>
          </a:p>
          <a:p>
            <a:pPr>
              <a:lnSpc>
                <a:spcPct val="80000"/>
              </a:lnSpc>
              <a:buSzPct val="110000"/>
            </a:pPr>
            <a:r>
              <a:rPr lang="en-US" altLang="en-US" sz="1100" dirty="0" err="1"/>
              <a:t>Extranodal</a:t>
            </a:r>
            <a:r>
              <a:rPr lang="en-US" altLang="en-US" sz="1100" dirty="0"/>
              <a:t> NK-/T-cell lymphoma, nasal type</a:t>
            </a:r>
          </a:p>
          <a:p>
            <a:pPr>
              <a:lnSpc>
                <a:spcPct val="80000"/>
              </a:lnSpc>
              <a:buSzPct val="110000"/>
            </a:pPr>
            <a:r>
              <a:rPr lang="en-US" altLang="en-US" sz="1100" dirty="0" err="1"/>
              <a:t>Enteropathy</a:t>
            </a:r>
            <a:r>
              <a:rPr lang="en-US" altLang="en-US" sz="1100" dirty="0"/>
              <a:t>-associated T-cell lymphoma</a:t>
            </a:r>
          </a:p>
          <a:p>
            <a:pPr>
              <a:lnSpc>
                <a:spcPct val="80000"/>
              </a:lnSpc>
              <a:buSzPct val="110000"/>
            </a:pPr>
            <a:r>
              <a:rPr lang="en-US" altLang="en-US" sz="1100" dirty="0"/>
              <a:t>Monomorphic </a:t>
            </a:r>
            <a:r>
              <a:rPr lang="en-US" altLang="en-US" sz="1100" dirty="0" err="1"/>
              <a:t>epitheliotropic</a:t>
            </a:r>
            <a:r>
              <a:rPr lang="en-US" altLang="en-US" sz="1100" dirty="0"/>
              <a:t> intestinal T-cell lymphoma*</a:t>
            </a:r>
          </a:p>
          <a:p>
            <a:pPr>
              <a:lnSpc>
                <a:spcPct val="80000"/>
              </a:lnSpc>
              <a:buSzPct val="110000"/>
            </a:pPr>
            <a:r>
              <a:rPr lang="en-US" altLang="en-US" sz="1100" dirty="0"/>
              <a:t>Indolent T-cell </a:t>
            </a:r>
            <a:r>
              <a:rPr lang="en-US" altLang="en-US" sz="1100" dirty="0" err="1"/>
              <a:t>lymphoproliferative</a:t>
            </a:r>
            <a:r>
              <a:rPr lang="en-US" altLang="en-US" sz="1100" dirty="0"/>
              <a:t> disorder of the GI tract*</a:t>
            </a:r>
          </a:p>
          <a:p>
            <a:pPr>
              <a:lnSpc>
                <a:spcPct val="80000"/>
              </a:lnSpc>
              <a:buSzPct val="110000"/>
            </a:pPr>
            <a:r>
              <a:rPr lang="en-US" altLang="en-US" sz="1100" dirty="0" err="1"/>
              <a:t>Hepatosplenic</a:t>
            </a:r>
            <a:r>
              <a:rPr lang="en-US" altLang="en-US" sz="1100" dirty="0"/>
              <a:t> T-cell lymphoma</a:t>
            </a:r>
          </a:p>
          <a:p>
            <a:pPr>
              <a:lnSpc>
                <a:spcPct val="80000"/>
              </a:lnSpc>
              <a:buSzPct val="110000"/>
            </a:pPr>
            <a:r>
              <a:rPr lang="en-US" altLang="en-US" sz="1100" dirty="0"/>
              <a:t>Subcutaneous </a:t>
            </a:r>
            <a:r>
              <a:rPr lang="en-US" altLang="en-US" sz="1100" dirty="0" err="1"/>
              <a:t>panniculitis</a:t>
            </a:r>
            <a:r>
              <a:rPr lang="en-US" altLang="en-US" sz="1100" dirty="0"/>
              <a:t>-like T-cell lymphoma</a:t>
            </a:r>
          </a:p>
          <a:p>
            <a:pPr>
              <a:lnSpc>
                <a:spcPct val="80000"/>
              </a:lnSpc>
              <a:buSzPct val="110000"/>
            </a:pPr>
            <a:r>
              <a:rPr lang="en-US" altLang="en-US" sz="1100" dirty="0"/>
              <a:t>Mycosis </a:t>
            </a:r>
            <a:r>
              <a:rPr lang="en-US" altLang="en-US" sz="1100" dirty="0" err="1"/>
              <a:t>fungoides</a:t>
            </a:r>
            <a:endParaRPr lang="en-US" altLang="en-US" sz="1100" dirty="0"/>
          </a:p>
          <a:p>
            <a:pPr>
              <a:lnSpc>
                <a:spcPct val="80000"/>
              </a:lnSpc>
              <a:buSzPct val="110000"/>
            </a:pPr>
            <a:r>
              <a:rPr lang="en-US" altLang="en-US" sz="1100" dirty="0" err="1"/>
              <a:t>Sézary</a:t>
            </a:r>
            <a:r>
              <a:rPr lang="en-US" altLang="en-US" sz="1100" dirty="0"/>
              <a:t> syndrome</a:t>
            </a:r>
          </a:p>
          <a:p>
            <a:pPr>
              <a:lnSpc>
                <a:spcPct val="80000"/>
              </a:lnSpc>
              <a:buSzPct val="110000"/>
            </a:pPr>
            <a:r>
              <a:rPr lang="en-US" altLang="en-US" sz="1100" dirty="0"/>
              <a:t>Primary cutaneous CD30+ T-cell </a:t>
            </a:r>
            <a:r>
              <a:rPr lang="en-US" altLang="en-US" sz="1100" dirty="0" err="1"/>
              <a:t>lymphoproliferative</a:t>
            </a:r>
            <a:r>
              <a:rPr lang="en-US" altLang="en-US" sz="1100" dirty="0"/>
              <a:t> disorders</a:t>
            </a:r>
          </a:p>
          <a:p>
            <a:pPr lvl="1">
              <a:lnSpc>
                <a:spcPct val="80000"/>
              </a:lnSpc>
              <a:buSzPct val="110000"/>
            </a:pPr>
            <a:r>
              <a:rPr lang="en-US" altLang="en-US" sz="1100" dirty="0"/>
              <a:t>  </a:t>
            </a:r>
            <a:r>
              <a:rPr lang="en-US" altLang="en-US" sz="1100" dirty="0" err="1"/>
              <a:t>Lymphomatoid</a:t>
            </a:r>
            <a:r>
              <a:rPr lang="en-US" altLang="en-US" sz="1100" dirty="0"/>
              <a:t> </a:t>
            </a:r>
            <a:r>
              <a:rPr lang="en-US" altLang="en-US" sz="1100" dirty="0" err="1"/>
              <a:t>papulosis</a:t>
            </a:r>
            <a:endParaRPr lang="en-US" altLang="en-US" sz="1100" dirty="0"/>
          </a:p>
          <a:p>
            <a:pPr lvl="1">
              <a:lnSpc>
                <a:spcPct val="80000"/>
              </a:lnSpc>
              <a:buSzPct val="110000"/>
            </a:pPr>
            <a:r>
              <a:rPr lang="en-US" altLang="en-US" sz="1100" dirty="0"/>
              <a:t>  Primary cutaneous anaplastic large cell lymphoma</a:t>
            </a:r>
          </a:p>
          <a:p>
            <a:pPr>
              <a:lnSpc>
                <a:spcPct val="80000"/>
              </a:lnSpc>
              <a:buSzPct val="110000"/>
            </a:pPr>
            <a:r>
              <a:rPr lang="en-US" altLang="en-US" sz="1100" dirty="0"/>
              <a:t>Primary cutaneous </a:t>
            </a:r>
            <a:r>
              <a:rPr lang="el-GR" altLang="en-US" sz="1100" dirty="0"/>
              <a:t>γδ </a:t>
            </a:r>
            <a:r>
              <a:rPr lang="en-US" altLang="en-US" sz="1100" dirty="0"/>
              <a:t>T-cell lymphoma</a:t>
            </a:r>
          </a:p>
          <a:p>
            <a:pPr>
              <a:lnSpc>
                <a:spcPct val="80000"/>
              </a:lnSpc>
              <a:buSzPct val="110000"/>
            </a:pPr>
            <a:r>
              <a:rPr lang="en-US" altLang="en-US" sz="1100" dirty="0"/>
              <a:t>Primary cutaneous CD8+ aggressive </a:t>
            </a:r>
            <a:r>
              <a:rPr lang="en-US" altLang="en-US" sz="1100" dirty="0" err="1"/>
              <a:t>epidermotropic</a:t>
            </a:r>
            <a:r>
              <a:rPr lang="en-US" altLang="en-US" sz="1100" dirty="0"/>
              <a:t> cytotoxic T-cell lymphoma</a:t>
            </a:r>
          </a:p>
          <a:p>
            <a:pPr>
              <a:lnSpc>
                <a:spcPct val="80000"/>
              </a:lnSpc>
              <a:buSzPct val="110000"/>
            </a:pPr>
            <a:r>
              <a:rPr lang="en-US" altLang="en-US" sz="1100" dirty="0"/>
              <a:t>Primary cutaneous </a:t>
            </a:r>
            <a:r>
              <a:rPr lang="en-US" altLang="en-US" sz="1100" dirty="0" err="1"/>
              <a:t>acral</a:t>
            </a:r>
            <a:r>
              <a:rPr lang="en-US" altLang="en-US" sz="1100" dirty="0"/>
              <a:t> CD8+ T-cell lymphoma*</a:t>
            </a:r>
          </a:p>
          <a:p>
            <a:pPr>
              <a:lnSpc>
                <a:spcPct val="80000"/>
              </a:lnSpc>
              <a:buSzPct val="110000"/>
            </a:pPr>
            <a:r>
              <a:rPr lang="en-US" altLang="en-US" sz="1100" dirty="0"/>
              <a:t>Primary cutaneous CD4+ small/medium T-cell </a:t>
            </a:r>
            <a:r>
              <a:rPr lang="en-US" altLang="en-US" sz="1100" dirty="0" err="1"/>
              <a:t>lymphoproliferative</a:t>
            </a:r>
            <a:r>
              <a:rPr lang="en-US" altLang="en-US" sz="1100" dirty="0"/>
              <a:t> disorder*</a:t>
            </a:r>
          </a:p>
          <a:p>
            <a:pPr>
              <a:lnSpc>
                <a:spcPct val="80000"/>
              </a:lnSpc>
              <a:buSzPct val="110000"/>
            </a:pPr>
            <a:r>
              <a:rPr lang="en-US" altLang="en-US" sz="1100" dirty="0"/>
              <a:t>Peripheral T-cell lymphoma, NOS</a:t>
            </a:r>
          </a:p>
          <a:p>
            <a:pPr>
              <a:lnSpc>
                <a:spcPct val="80000"/>
              </a:lnSpc>
              <a:buSzPct val="110000"/>
            </a:pPr>
            <a:r>
              <a:rPr lang="en-US" altLang="en-US" sz="1100" dirty="0" err="1"/>
              <a:t>Angioimmunoblastic</a:t>
            </a:r>
            <a:r>
              <a:rPr lang="en-US" altLang="en-US" sz="1100" dirty="0"/>
              <a:t> T-cell lymphoma</a:t>
            </a:r>
          </a:p>
          <a:p>
            <a:pPr>
              <a:lnSpc>
                <a:spcPct val="80000"/>
              </a:lnSpc>
              <a:buSzPct val="110000"/>
            </a:pPr>
            <a:r>
              <a:rPr lang="en-US" altLang="en-US" sz="1100" dirty="0"/>
              <a:t>Follicular T-cell lymphoma*</a:t>
            </a:r>
          </a:p>
          <a:p>
            <a:pPr>
              <a:lnSpc>
                <a:spcPct val="80000"/>
              </a:lnSpc>
              <a:buSzPct val="110000"/>
            </a:pPr>
            <a:r>
              <a:rPr lang="en-US" altLang="en-US" sz="1100" dirty="0"/>
              <a:t>Nodal peripheral T-cell lymphoma with TFH phenotype*</a:t>
            </a:r>
          </a:p>
          <a:p>
            <a:pPr>
              <a:lnSpc>
                <a:spcPct val="80000"/>
              </a:lnSpc>
              <a:buSzPct val="110000"/>
            </a:pPr>
            <a:r>
              <a:rPr lang="en-US" altLang="en-US" sz="1100" dirty="0"/>
              <a:t>Anaplastic large-cell lymphoma, ALK+</a:t>
            </a:r>
          </a:p>
          <a:p>
            <a:pPr>
              <a:lnSpc>
                <a:spcPct val="80000"/>
              </a:lnSpc>
              <a:buSzPct val="110000"/>
            </a:pPr>
            <a:r>
              <a:rPr lang="en-US" altLang="en-US" sz="1100" dirty="0"/>
              <a:t>Anaplastic large-cell lymphoma, ALK−*</a:t>
            </a:r>
          </a:p>
          <a:p>
            <a:pPr>
              <a:lnSpc>
                <a:spcPct val="80000"/>
              </a:lnSpc>
              <a:buSzPct val="110000"/>
            </a:pPr>
            <a:r>
              <a:rPr lang="en-US" altLang="en-US" sz="1100" dirty="0"/>
              <a:t>Breast implant–associated anaplastic large-cell lymphoma*</a:t>
            </a:r>
            <a:endParaRPr lang="en-CA" sz="1100" dirty="0"/>
          </a:p>
        </p:txBody>
      </p:sp>
    </p:spTree>
    <p:extLst>
      <p:ext uri="{BB962C8B-B14F-4D97-AF65-F5344CB8AC3E}">
        <p14:creationId xmlns:p14="http://schemas.microsoft.com/office/powerpoint/2010/main" val="14355697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www.psoriasis-international.org/local/cache-vignettes/L189xH248/photo_60jpg-c8cd-58411.jpg"/>
          <p:cNvPicPr>
            <a:picLocks noChangeAspect="1" noChangeArrowheads="1"/>
          </p:cNvPicPr>
          <p:nvPr/>
        </p:nvPicPr>
        <p:blipFill>
          <a:blip r:embed="rId2" cstate="print"/>
          <a:srcRect/>
          <a:stretch>
            <a:fillRect/>
          </a:stretch>
        </p:blipFill>
        <p:spPr bwMode="auto">
          <a:xfrm>
            <a:off x="152400" y="457200"/>
            <a:ext cx="3886200" cy="5791200"/>
          </a:xfrm>
          <a:prstGeom prst="rect">
            <a:avLst/>
          </a:prstGeom>
          <a:noFill/>
        </p:spPr>
      </p:pic>
      <p:pic>
        <p:nvPicPr>
          <p:cNvPr id="3" name="Picture 4" descr="./slide015 sezary2.jpg"/>
          <p:cNvPicPr>
            <a:picLocks noChangeAspect="1" noChangeArrowheads="1"/>
          </p:cNvPicPr>
          <p:nvPr/>
        </p:nvPicPr>
        <p:blipFill>
          <a:blip r:embed="rId3" cstate="print"/>
          <a:srcRect/>
          <a:stretch>
            <a:fillRect/>
          </a:stretch>
        </p:blipFill>
        <p:spPr bwMode="auto">
          <a:xfrm>
            <a:off x="4267200" y="1219200"/>
            <a:ext cx="4648200" cy="4114800"/>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Clinical feature</a:t>
            </a:r>
            <a:endParaRPr lang="en-US" sz="4800" b="1" dirty="0"/>
          </a:p>
        </p:txBody>
      </p:sp>
      <p:sp>
        <p:nvSpPr>
          <p:cNvPr id="3" name="Content Placeholder 2"/>
          <p:cNvSpPr>
            <a:spLocks noGrp="1"/>
          </p:cNvSpPr>
          <p:nvPr>
            <p:ph idx="1"/>
          </p:nvPr>
        </p:nvSpPr>
        <p:spPr>
          <a:xfrm>
            <a:off x="822959" y="2057400"/>
            <a:ext cx="7543801" cy="3811694"/>
          </a:xfrm>
        </p:spPr>
        <p:txBody>
          <a:bodyPr>
            <a:noAutofit/>
          </a:bodyPr>
          <a:lstStyle/>
          <a:p>
            <a:r>
              <a:rPr lang="en-US" sz="2800" dirty="0" smtClean="0"/>
              <a:t>Rare &lt; 5% of all </a:t>
            </a:r>
            <a:r>
              <a:rPr lang="en-US" sz="2800" dirty="0" err="1" smtClean="0"/>
              <a:t>cutaneous</a:t>
            </a:r>
            <a:r>
              <a:rPr lang="en-US" sz="2800" dirty="0" smtClean="0"/>
              <a:t> T cell lymphoma.</a:t>
            </a:r>
          </a:p>
          <a:p>
            <a:r>
              <a:rPr lang="en-US" sz="2800" dirty="0" smtClean="0"/>
              <a:t>Age more than 60 year</a:t>
            </a:r>
          </a:p>
          <a:p>
            <a:r>
              <a:rPr lang="en-US" sz="2800" dirty="0" smtClean="0"/>
              <a:t>Generalized disease</a:t>
            </a:r>
          </a:p>
          <a:p>
            <a:r>
              <a:rPr lang="en-US" sz="2800" dirty="0" smtClean="0"/>
              <a:t>All visceral organ involved except bone marrow  </a:t>
            </a:r>
          </a:p>
          <a:p>
            <a:r>
              <a:rPr lang="en-US" sz="2800" dirty="0" smtClean="0"/>
              <a:t>Patient present with </a:t>
            </a:r>
            <a:r>
              <a:rPr lang="en-US" sz="2800" dirty="0" err="1" smtClean="0"/>
              <a:t>erythroderma</a:t>
            </a:r>
            <a:r>
              <a:rPr lang="en-US" sz="2800" dirty="0" smtClean="0"/>
              <a:t> and generalized </a:t>
            </a:r>
            <a:r>
              <a:rPr lang="en-US" sz="2800" dirty="0" err="1" smtClean="0"/>
              <a:t>lymphadenopathy</a:t>
            </a:r>
            <a:endParaRPr lang="en-US" sz="2800" dirty="0" smtClean="0"/>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543800" cy="1450757"/>
          </a:xfrm>
        </p:spPr>
        <p:txBody>
          <a:bodyPr>
            <a:normAutofit/>
          </a:bodyPr>
          <a:lstStyle/>
          <a:p>
            <a:r>
              <a:rPr lang="en-US" sz="4800" b="1" dirty="0" smtClean="0"/>
              <a:t>Morphology</a:t>
            </a:r>
            <a:endParaRPr lang="en-US" sz="4800" b="1" dirty="0"/>
          </a:p>
        </p:txBody>
      </p:sp>
      <p:sp>
        <p:nvSpPr>
          <p:cNvPr id="3" name="Content Placeholder 2"/>
          <p:cNvSpPr>
            <a:spLocks noGrp="1"/>
          </p:cNvSpPr>
          <p:nvPr>
            <p:ph idx="1"/>
          </p:nvPr>
        </p:nvSpPr>
        <p:spPr>
          <a:xfrm>
            <a:off x="822959" y="2286000"/>
            <a:ext cx="7543801" cy="3583094"/>
          </a:xfrm>
        </p:spPr>
        <p:txBody>
          <a:bodyPr>
            <a:normAutofit/>
          </a:bodyPr>
          <a:lstStyle/>
          <a:p>
            <a:r>
              <a:rPr lang="en-US" sz="3600" dirty="0" smtClean="0"/>
              <a:t>Morphological feature similar to mycosis </a:t>
            </a:r>
            <a:r>
              <a:rPr lang="en-US" sz="3600" dirty="0" err="1" smtClean="0"/>
              <a:t>fungoides</a:t>
            </a:r>
            <a:r>
              <a:rPr lang="en-US" sz="3600" dirty="0" smtClean="0"/>
              <a:t> </a:t>
            </a:r>
          </a:p>
          <a:p>
            <a:r>
              <a:rPr lang="en-US" sz="3600" dirty="0" smtClean="0"/>
              <a:t>Along with infiltration  of lymph node and peripheral blood  </a:t>
            </a:r>
            <a:endParaRPr lang="en-US" sz="3600"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Immunophenotype </a:t>
            </a:r>
            <a:endParaRPr lang="en-US" sz="4800" b="1" dirty="0"/>
          </a:p>
        </p:txBody>
      </p:sp>
      <p:sp>
        <p:nvSpPr>
          <p:cNvPr id="3" name="Content Placeholder 2"/>
          <p:cNvSpPr>
            <a:spLocks noGrp="1"/>
          </p:cNvSpPr>
          <p:nvPr>
            <p:ph idx="1"/>
          </p:nvPr>
        </p:nvSpPr>
        <p:spPr>
          <a:xfrm>
            <a:off x="822959" y="2286000"/>
            <a:ext cx="7543801" cy="3583094"/>
          </a:xfrm>
        </p:spPr>
        <p:txBody>
          <a:bodyPr>
            <a:normAutofit/>
          </a:bodyPr>
          <a:lstStyle/>
          <a:p>
            <a:r>
              <a:rPr lang="en-US" sz="3600" dirty="0" smtClean="0"/>
              <a:t>CD2 CD3 CD5 positive</a:t>
            </a:r>
          </a:p>
          <a:p>
            <a:r>
              <a:rPr lang="en-US" sz="3600" dirty="0" smtClean="0"/>
              <a:t>Lack CD7 </a:t>
            </a:r>
          </a:p>
          <a:p>
            <a:r>
              <a:rPr lang="en-US" sz="3600" dirty="0" smtClean="0"/>
              <a:t>Skin homing receptor CCR4 positive</a:t>
            </a:r>
            <a:endParaRPr lang="en-US" sz="3600"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Prognosis</a:t>
            </a:r>
            <a:endParaRPr lang="en-US" sz="4800" b="1" dirty="0"/>
          </a:p>
        </p:txBody>
      </p:sp>
      <p:sp>
        <p:nvSpPr>
          <p:cNvPr id="3" name="Content Placeholder 2"/>
          <p:cNvSpPr>
            <a:spLocks noGrp="1"/>
          </p:cNvSpPr>
          <p:nvPr>
            <p:ph idx="1"/>
          </p:nvPr>
        </p:nvSpPr>
        <p:spPr>
          <a:xfrm>
            <a:off x="822959" y="2286000"/>
            <a:ext cx="7543801" cy="3583094"/>
          </a:xfrm>
        </p:spPr>
        <p:txBody>
          <a:bodyPr>
            <a:normAutofit/>
          </a:bodyPr>
          <a:lstStyle/>
          <a:p>
            <a:r>
              <a:rPr lang="en-US" sz="4000" dirty="0" smtClean="0"/>
              <a:t>Aggressive disease</a:t>
            </a:r>
          </a:p>
          <a:p>
            <a:r>
              <a:rPr lang="en-US" sz="4000" dirty="0" smtClean="0"/>
              <a:t>Overall survival  at 5 year is 10-20 %</a:t>
            </a:r>
            <a:endParaRPr lang="en-US" sz="4000"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960" y="286605"/>
            <a:ext cx="7543800" cy="1161196"/>
          </a:xfrm>
        </p:spPr>
        <p:txBody>
          <a:bodyPr>
            <a:normAutofit/>
          </a:bodyPr>
          <a:lstStyle/>
          <a:p>
            <a:r>
              <a:rPr lang="en-US" sz="4400" b="1" dirty="0" smtClean="0"/>
              <a:t>TREATMENT</a:t>
            </a:r>
            <a:endParaRPr lang="ru-RU" sz="4400" b="1" dirty="0"/>
          </a:p>
        </p:txBody>
      </p:sp>
      <p:sp>
        <p:nvSpPr>
          <p:cNvPr id="3" name="Содержимое 2"/>
          <p:cNvSpPr>
            <a:spLocks noGrp="1"/>
          </p:cNvSpPr>
          <p:nvPr>
            <p:ph idx="1"/>
          </p:nvPr>
        </p:nvSpPr>
        <p:spPr>
          <a:xfrm>
            <a:off x="152400" y="1676400"/>
            <a:ext cx="8762999" cy="4572000"/>
          </a:xfrm>
        </p:spPr>
        <p:txBody>
          <a:bodyPr>
            <a:noAutofit/>
          </a:bodyPr>
          <a:lstStyle/>
          <a:p>
            <a:pPr algn="just"/>
            <a:r>
              <a:rPr lang="en-US" sz="2700" dirty="0" smtClean="0"/>
              <a:t>Depending on the </a:t>
            </a:r>
            <a:r>
              <a:rPr lang="en-US" sz="2700" dirty="0" err="1" smtClean="0"/>
              <a:t>nosological</a:t>
            </a:r>
            <a:r>
              <a:rPr lang="en-US" sz="2700" dirty="0" smtClean="0"/>
              <a:t> diagnosis and the stage of the disease, lymphoma treatment is based on the use of </a:t>
            </a:r>
            <a:r>
              <a:rPr lang="en-US" sz="2700" dirty="0" err="1" smtClean="0"/>
              <a:t>polychemotherapy</a:t>
            </a:r>
            <a:r>
              <a:rPr lang="en-US" sz="2700" dirty="0" smtClean="0"/>
              <a:t> and radiotherapy programs. As </a:t>
            </a:r>
            <a:r>
              <a:rPr lang="en-US" sz="2700" dirty="0" err="1" smtClean="0"/>
              <a:t>cytostatic</a:t>
            </a:r>
            <a:r>
              <a:rPr lang="en-US" sz="2700" dirty="0" smtClean="0"/>
              <a:t> agents, </a:t>
            </a:r>
            <a:r>
              <a:rPr lang="en-US" sz="2700" dirty="0" err="1" smtClean="0"/>
              <a:t>cyclophosphamide</a:t>
            </a:r>
            <a:r>
              <a:rPr lang="en-US" sz="2700" dirty="0" smtClean="0"/>
              <a:t>, </a:t>
            </a:r>
            <a:r>
              <a:rPr lang="en-US" sz="2700" dirty="0" err="1" smtClean="0"/>
              <a:t>rubomycin</a:t>
            </a:r>
            <a:r>
              <a:rPr lang="en-US" sz="2700" dirty="0" smtClean="0"/>
              <a:t>, </a:t>
            </a:r>
            <a:r>
              <a:rPr lang="en-US" sz="2700" dirty="0" err="1" smtClean="0"/>
              <a:t>vincristine</a:t>
            </a:r>
            <a:r>
              <a:rPr lang="en-US" sz="2700" dirty="0" smtClean="0"/>
              <a:t>, </a:t>
            </a:r>
            <a:r>
              <a:rPr lang="en-US" sz="2700" dirty="0" err="1" smtClean="0"/>
              <a:t>prednisolone</a:t>
            </a:r>
            <a:r>
              <a:rPr lang="en-US" sz="2700" dirty="0" smtClean="0"/>
              <a:t> (CHOP program) and some other drugs are most often used.</a:t>
            </a:r>
          </a:p>
          <a:p>
            <a:pPr algn="just"/>
            <a:r>
              <a:rPr lang="en-US" sz="2700" dirty="0" smtClean="0"/>
              <a:t>In the absence of leukemia, there is a good opportunity for intensive chemotherapy followed by transplantation of </a:t>
            </a:r>
            <a:r>
              <a:rPr lang="en-US" sz="2700" dirty="0" err="1" smtClean="0"/>
              <a:t>autologous</a:t>
            </a:r>
            <a:r>
              <a:rPr lang="en-US" sz="2700" dirty="0" smtClean="0"/>
              <a:t> bone marrow harvested from the patient before intensive treatment. In addition to </a:t>
            </a:r>
            <a:r>
              <a:rPr lang="en-US" sz="2700" dirty="0" err="1" smtClean="0"/>
              <a:t>autotransplantation</a:t>
            </a:r>
            <a:r>
              <a:rPr lang="en-US" sz="2700" dirty="0" smtClean="0"/>
              <a:t>, under appropriate conditions, </a:t>
            </a:r>
            <a:r>
              <a:rPr lang="en-US" sz="2700" dirty="0" err="1" smtClean="0"/>
              <a:t>allogeneic</a:t>
            </a:r>
            <a:r>
              <a:rPr lang="en-US" sz="2700" dirty="0" smtClean="0"/>
              <a:t> bone marrow transplantation is used to treat lymphomas.</a:t>
            </a:r>
            <a:endParaRPr lang="ru-RU" sz="2700"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2822448"/>
          </a:xfrm>
        </p:spPr>
        <p:txBody>
          <a:bodyPr/>
          <a:lstStyle/>
          <a:p>
            <a:r>
              <a:rPr lang="en-US" b="1" dirty="0" smtClean="0"/>
              <a:t>Thank you</a:t>
            </a:r>
            <a:endParaRPr 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320" y="0"/>
            <a:ext cx="7886700" cy="685800"/>
          </a:xfrm>
        </p:spPr>
        <p:txBody>
          <a:bodyPr>
            <a:normAutofit/>
          </a:bodyPr>
          <a:lstStyle/>
          <a:p>
            <a:pPr algn="ctr"/>
            <a:r>
              <a:rPr lang="en-CA" sz="4000" b="1" dirty="0"/>
              <a:t>Current Lymphoma Classification</a:t>
            </a:r>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149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457200"/>
          </a:xfrm>
        </p:spPr>
        <p:txBody>
          <a:bodyPr>
            <a:noAutofit/>
          </a:bodyPr>
          <a:lstStyle/>
          <a:p>
            <a:pPr algn="ctr"/>
            <a:r>
              <a:rPr lang="en-CA" sz="2800" b="1" dirty="0"/>
              <a:t>The different lymphomas originate at different levels of lymphocyte maturation.</a:t>
            </a:r>
          </a:p>
        </p:txBody>
      </p:sp>
      <p:pic>
        <p:nvPicPr>
          <p:cNvPr id="4" name="Picture 3" descr="b-cancers.gif (7396 bytes)"/>
          <p:cNvPicPr>
            <a:picLocks noChangeAspect="1" noChangeArrowheads="1"/>
          </p:cNvPicPr>
          <p:nvPr/>
        </p:nvPicPr>
        <p:blipFill>
          <a:blip r:embed="rId3" cstate="print">
            <a:extLst>
              <a:ext uri="{28A0092B-C50C-407E-A947-70E740481C1C}">
                <a14:useLocalDpi xmlns:a14="http://schemas.microsoft.com/office/drawing/2010/main" val="0"/>
              </a:ext>
            </a:extLst>
          </a:blip>
          <a:srcRect b="11667"/>
          <a:stretch>
            <a:fillRect/>
          </a:stretch>
        </p:blipFill>
        <p:spPr bwMode="auto">
          <a:xfrm>
            <a:off x="914400" y="914400"/>
            <a:ext cx="746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10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5"/>
            <a:ext cx="8305800" cy="1313596"/>
          </a:xfrm>
        </p:spPr>
        <p:txBody>
          <a:bodyPr>
            <a:normAutofit/>
          </a:bodyPr>
          <a:lstStyle/>
          <a:p>
            <a:pPr algn="ctr"/>
            <a:r>
              <a:rPr lang="en-US" altLang="en-US" sz="4400" b="1" dirty="0"/>
              <a:t>Lymphoma: How do we figure out what type you have?</a:t>
            </a:r>
            <a:endParaRPr lang="en-CA" sz="4400" b="1" dirty="0"/>
          </a:p>
        </p:txBody>
      </p:sp>
      <p:sp>
        <p:nvSpPr>
          <p:cNvPr id="6" name="Content Placeholder 5"/>
          <p:cNvSpPr>
            <a:spLocks noGrp="1"/>
          </p:cNvSpPr>
          <p:nvPr>
            <p:ph sz="half" idx="2"/>
          </p:nvPr>
        </p:nvSpPr>
        <p:spPr>
          <a:xfrm>
            <a:off x="304800" y="1981200"/>
            <a:ext cx="4193382" cy="4267200"/>
          </a:xfrm>
        </p:spPr>
        <p:txBody>
          <a:bodyPr>
            <a:normAutofit/>
          </a:bodyPr>
          <a:lstStyle/>
          <a:p>
            <a:pPr>
              <a:lnSpc>
                <a:spcPct val="80000"/>
              </a:lnSpc>
            </a:pPr>
            <a:r>
              <a:rPr lang="en-US" altLang="en-US" sz="2000" b="1" dirty="0"/>
              <a:t>Physical Exam</a:t>
            </a:r>
          </a:p>
          <a:p>
            <a:pPr lvl="1">
              <a:lnSpc>
                <a:spcPct val="80000"/>
              </a:lnSpc>
            </a:pPr>
            <a:r>
              <a:rPr lang="en-US" altLang="en-US" sz="2000" dirty="0"/>
              <a:t>Cardiac, respiratory, abdominal,</a:t>
            </a:r>
          </a:p>
          <a:p>
            <a:pPr lvl="1">
              <a:lnSpc>
                <a:spcPct val="80000"/>
              </a:lnSpc>
            </a:pPr>
            <a:r>
              <a:rPr lang="en-US" altLang="en-US" sz="2000" dirty="0"/>
              <a:t>Lymph nodes</a:t>
            </a:r>
            <a:endParaRPr lang="en-US" altLang="en-US" sz="2000" b="1" dirty="0"/>
          </a:p>
          <a:p>
            <a:pPr>
              <a:lnSpc>
                <a:spcPct val="80000"/>
              </a:lnSpc>
            </a:pPr>
            <a:r>
              <a:rPr lang="en-US" altLang="en-US" sz="2000" b="1" dirty="0"/>
              <a:t>Biopsy</a:t>
            </a:r>
          </a:p>
          <a:p>
            <a:pPr lvl="1">
              <a:lnSpc>
                <a:spcPct val="80000"/>
              </a:lnSpc>
            </a:pPr>
            <a:r>
              <a:rPr lang="en-US" altLang="en-US" sz="2000" dirty="0"/>
              <a:t>FNA</a:t>
            </a:r>
          </a:p>
          <a:p>
            <a:pPr lvl="1">
              <a:lnSpc>
                <a:spcPct val="80000"/>
              </a:lnSpc>
            </a:pPr>
            <a:r>
              <a:rPr lang="en-US" altLang="en-US" sz="2000" dirty="0"/>
              <a:t>Incisional biopsy</a:t>
            </a:r>
          </a:p>
          <a:p>
            <a:pPr lvl="1">
              <a:lnSpc>
                <a:spcPct val="80000"/>
              </a:lnSpc>
            </a:pPr>
            <a:r>
              <a:rPr lang="en-US" altLang="en-US" sz="2000" dirty="0"/>
              <a:t>Excisional biopsy</a:t>
            </a:r>
          </a:p>
          <a:p>
            <a:pPr>
              <a:lnSpc>
                <a:spcPct val="80000"/>
              </a:lnSpc>
            </a:pPr>
            <a:r>
              <a:rPr lang="en-US" altLang="en-US" sz="2000" b="1" dirty="0"/>
              <a:t>Laboratory:</a:t>
            </a:r>
          </a:p>
          <a:p>
            <a:pPr lvl="1">
              <a:lnSpc>
                <a:spcPct val="80000"/>
              </a:lnSpc>
            </a:pPr>
            <a:r>
              <a:rPr lang="en-US" altLang="en-US" sz="2000" dirty="0"/>
              <a:t>CBC and differential</a:t>
            </a:r>
          </a:p>
          <a:p>
            <a:pPr lvl="1">
              <a:lnSpc>
                <a:spcPct val="80000"/>
              </a:lnSpc>
            </a:pPr>
            <a:r>
              <a:rPr lang="en-US" altLang="en-US" sz="2000" dirty="0"/>
              <a:t>LDH (prognostic marker in NHL)</a:t>
            </a:r>
          </a:p>
          <a:p>
            <a:pPr lvl="1">
              <a:lnSpc>
                <a:spcPct val="80000"/>
              </a:lnSpc>
            </a:pPr>
            <a:r>
              <a:rPr lang="en-US" altLang="en-US" sz="2000" dirty="0"/>
              <a:t>ESR (important in HD)</a:t>
            </a:r>
          </a:p>
          <a:p>
            <a:pPr lvl="1">
              <a:lnSpc>
                <a:spcPct val="80000"/>
              </a:lnSpc>
            </a:pPr>
            <a:r>
              <a:rPr lang="en-US" altLang="en-US" sz="2000" dirty="0"/>
              <a:t>Bone marrow aspirate/biopsy</a:t>
            </a:r>
          </a:p>
          <a:p>
            <a:endParaRPr lang="en-CA" dirty="0"/>
          </a:p>
        </p:txBody>
      </p:sp>
      <p:sp>
        <p:nvSpPr>
          <p:cNvPr id="8" name="Content Placeholder 7"/>
          <p:cNvSpPr>
            <a:spLocks noGrp="1"/>
          </p:cNvSpPr>
          <p:nvPr>
            <p:ph sz="quarter" idx="4"/>
          </p:nvPr>
        </p:nvSpPr>
        <p:spPr>
          <a:xfrm>
            <a:off x="4724400" y="1905000"/>
            <a:ext cx="4191000" cy="4343400"/>
          </a:xfrm>
        </p:spPr>
        <p:txBody>
          <a:bodyPr>
            <a:normAutofit/>
          </a:bodyPr>
          <a:lstStyle/>
          <a:p>
            <a:r>
              <a:rPr lang="en-US" altLang="en-US" sz="2000" b="1" dirty="0"/>
              <a:t>Imaging:</a:t>
            </a:r>
          </a:p>
          <a:p>
            <a:pPr lvl="1"/>
            <a:r>
              <a:rPr lang="en-US" altLang="en-US" sz="2000" dirty="0"/>
              <a:t>Chest X-ray</a:t>
            </a:r>
          </a:p>
          <a:p>
            <a:pPr lvl="1"/>
            <a:r>
              <a:rPr lang="en-US" altLang="en-US" sz="2000" dirty="0"/>
              <a:t>Ultrasound</a:t>
            </a:r>
          </a:p>
          <a:p>
            <a:pPr lvl="1"/>
            <a:r>
              <a:rPr lang="en-US" altLang="en-US" sz="2000" dirty="0"/>
              <a:t>CT scan neck/ chest/ abdomen/pelvis</a:t>
            </a:r>
          </a:p>
          <a:p>
            <a:pPr lvl="1"/>
            <a:r>
              <a:rPr lang="en-US" altLang="en-US" sz="2000" dirty="0"/>
              <a:t>Gallium Scan</a:t>
            </a:r>
          </a:p>
          <a:p>
            <a:pPr lvl="1"/>
            <a:r>
              <a:rPr lang="en-US" altLang="en-US" sz="2000" dirty="0"/>
              <a:t>PET</a:t>
            </a:r>
          </a:p>
          <a:p>
            <a:r>
              <a:rPr lang="en-US" altLang="en-US" sz="2000" b="1" dirty="0"/>
              <a:t>Other:</a:t>
            </a:r>
            <a:endParaRPr lang="en-US" altLang="en-US" sz="2000" dirty="0"/>
          </a:p>
          <a:p>
            <a:pPr lvl="1"/>
            <a:r>
              <a:rPr lang="en-US" altLang="en-US" sz="2000" dirty="0"/>
              <a:t>LP – if CNS symptoms, or in certain high risk cases of aggressive lymphoma (sinus, testicle, bone marrow)</a:t>
            </a:r>
          </a:p>
          <a:p>
            <a:endParaRPr lang="en-CA" dirty="0"/>
          </a:p>
        </p:txBody>
      </p:sp>
    </p:spTree>
    <p:extLst>
      <p:ext uri="{BB962C8B-B14F-4D97-AF65-F5344CB8AC3E}">
        <p14:creationId xmlns:p14="http://schemas.microsoft.com/office/powerpoint/2010/main" val="2271622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399195"/>
          </a:xfrm>
        </p:spPr>
        <p:txBody>
          <a:bodyPr>
            <a:normAutofit fontScale="90000"/>
          </a:bodyPr>
          <a:lstStyle/>
          <a:p>
            <a:pPr algn="ctr"/>
            <a:r>
              <a:rPr lang="en-US" altLang="en-US" b="1" dirty="0"/>
              <a:t>Function of the Lymph System</a:t>
            </a:r>
            <a:endParaRPr lang="en-CA" b="1" dirty="0"/>
          </a:p>
        </p:txBody>
      </p:sp>
      <p:pic>
        <p:nvPicPr>
          <p:cNvPr id="5" name="Picture 6" descr="Illustration of the lymphatic system"/>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09600"/>
            <a:ext cx="8001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063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161196"/>
          </a:xfrm>
        </p:spPr>
        <p:txBody>
          <a:bodyPr>
            <a:noAutofit/>
          </a:bodyPr>
          <a:lstStyle/>
          <a:p>
            <a:r>
              <a:rPr lang="en-CA" sz="3600" b="1" dirty="0"/>
              <a:t>Pathology remains the absolute most critical piece of the diagnostic work-up….</a:t>
            </a:r>
          </a:p>
        </p:txBody>
      </p:sp>
      <p:pic>
        <p:nvPicPr>
          <p:cNvPr id="7" name="Picture 3" descr="http://www.doereport.com/imagescooked/10725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1828800"/>
            <a:ext cx="4191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552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t>Biopsies are Examined to Classify the Lymphoma</a:t>
            </a:r>
          </a:p>
        </p:txBody>
      </p:sp>
      <p:pic>
        <p:nvPicPr>
          <p:cNvPr id="8" name="Picture 3" descr="http://www.ashimagebank.org/imageupload/C7924572_4B94_4210_B65D_1DFB5AC855B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457" y="2208212"/>
            <a:ext cx="41148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208213"/>
            <a:ext cx="4114800"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280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57201"/>
            <a:ext cx="7543800" cy="1219200"/>
          </a:xfrm>
        </p:spPr>
        <p:txBody>
          <a:bodyPr>
            <a:normAutofit fontScale="90000"/>
          </a:bodyPr>
          <a:lstStyle/>
          <a:p>
            <a:r>
              <a:rPr lang="en-CA" altLang="en-US" dirty="0"/>
              <a:t/>
            </a:r>
            <a:br>
              <a:rPr lang="en-CA" altLang="en-US" dirty="0"/>
            </a:br>
            <a:r>
              <a:rPr lang="en-CA" altLang="en-US" sz="4400" b="1" dirty="0"/>
              <a:t>Lymphoma Classification</a:t>
            </a:r>
            <a:br>
              <a:rPr lang="en-CA" altLang="en-US" sz="4400" b="1" dirty="0"/>
            </a:br>
            <a:endParaRPr lang="en-CA" sz="4400" b="1" dirty="0"/>
          </a:p>
        </p:txBody>
      </p:sp>
      <p:sp>
        <p:nvSpPr>
          <p:cNvPr id="6" name="Content Placeholder 2"/>
          <p:cNvSpPr>
            <a:spLocks noGrp="1"/>
          </p:cNvSpPr>
          <p:nvPr>
            <p:ph idx="1"/>
          </p:nvPr>
        </p:nvSpPr>
        <p:spPr>
          <a:xfrm>
            <a:off x="533400" y="1676400"/>
            <a:ext cx="8382000" cy="5181600"/>
          </a:xfrm>
        </p:spPr>
        <p:txBody>
          <a:bodyPr/>
          <a:lstStyle/>
          <a:p>
            <a:r>
              <a:rPr lang="en-US" sz="2400" dirty="0"/>
              <a:t>Morphology</a:t>
            </a:r>
          </a:p>
          <a:p>
            <a:endParaRPr lang="en-US" dirty="0" smtClean="0"/>
          </a:p>
          <a:p>
            <a:endParaRPr lang="en-US" dirty="0"/>
          </a:p>
          <a:p>
            <a:r>
              <a:rPr lang="en-US" sz="2400" dirty="0"/>
              <a:t>Immunohistochemistry</a:t>
            </a:r>
          </a:p>
          <a:p>
            <a:endParaRPr lang="en-US" dirty="0" smtClean="0"/>
          </a:p>
          <a:p>
            <a:endParaRPr lang="en-US" dirty="0"/>
          </a:p>
          <a:p>
            <a:r>
              <a:rPr lang="en-US" sz="2400" dirty="0" err="1"/>
              <a:t>Cytogenetics</a:t>
            </a:r>
            <a:endParaRPr lang="en-US" sz="2400" dirty="0"/>
          </a:p>
          <a:p>
            <a:endParaRPr lang="en-US" dirty="0"/>
          </a:p>
          <a:p>
            <a:endParaRPr lang="en-US" dirty="0" smtClean="0"/>
          </a:p>
          <a:p>
            <a:r>
              <a:rPr lang="en-US" sz="2400" dirty="0" smtClean="0"/>
              <a:t>(</a:t>
            </a:r>
            <a:r>
              <a:rPr lang="en-US" sz="2400" dirty="0"/>
              <a:t>gene expression profiling)</a:t>
            </a:r>
          </a:p>
        </p:txBody>
      </p:sp>
      <p:pic>
        <p:nvPicPr>
          <p:cNvPr id="7" name="Picture 6"/>
          <p:cNvPicPr>
            <a:picLocks noChangeAspect="1" noChangeArrowheads="1"/>
          </p:cNvPicPr>
          <p:nvPr/>
        </p:nvPicPr>
        <p:blipFill>
          <a:blip r:embed="rId3" cstate="print"/>
          <a:srcRect t="12558" r="19131" b="22137"/>
          <a:stretch>
            <a:fillRect/>
          </a:stretch>
        </p:blipFill>
        <p:spPr bwMode="auto">
          <a:xfrm>
            <a:off x="3962400" y="1828800"/>
            <a:ext cx="2133600" cy="1447800"/>
          </a:xfrm>
          <a:prstGeom prst="rect">
            <a:avLst/>
          </a:prstGeom>
          <a:noFill/>
          <a:ln w="9525">
            <a:noFill/>
            <a:miter lim="800000"/>
            <a:headEnd/>
            <a:tailEnd/>
          </a:ln>
        </p:spPr>
      </p:pic>
      <p:pic>
        <p:nvPicPr>
          <p:cNvPr id="8" name="Picture 2" descr="C:\Documents and Settings\t25pdpa\My Documents\S09-4243x40cd20b.jpg"/>
          <p:cNvPicPr>
            <a:picLocks noChangeAspect="1" noChangeArrowheads="1"/>
          </p:cNvPicPr>
          <p:nvPr/>
        </p:nvPicPr>
        <p:blipFill>
          <a:blip r:embed="rId4" cstate="print"/>
          <a:srcRect l="13271" t="23013" r="15398" b="16736"/>
          <a:stretch>
            <a:fillRect/>
          </a:stretch>
        </p:blipFill>
        <p:spPr bwMode="auto">
          <a:xfrm>
            <a:off x="6553200" y="2287554"/>
            <a:ext cx="2209799" cy="1598646"/>
          </a:xfrm>
          <a:prstGeom prst="rect">
            <a:avLst/>
          </a:prstGeom>
          <a:noFill/>
          <a:ln w="9525">
            <a:noFill/>
            <a:miter lim="800000"/>
            <a:headEnd/>
            <a:tailEnd/>
          </a:ln>
        </p:spPr>
      </p:pic>
      <p:pic>
        <p:nvPicPr>
          <p:cNvPr id="9" name="Picture 4" descr="http://www.haematologica.org/content/vol95/issue1/images/large/9596.fig1.jpeg"/>
          <p:cNvPicPr>
            <a:picLocks noChangeAspect="1" noChangeArrowheads="1"/>
          </p:cNvPicPr>
          <p:nvPr/>
        </p:nvPicPr>
        <p:blipFill>
          <a:blip r:embed="rId5" cstate="print"/>
          <a:srcRect l="2025" t="6294" r="64241" b="64806"/>
          <a:stretch>
            <a:fillRect/>
          </a:stretch>
        </p:blipFill>
        <p:spPr bwMode="auto">
          <a:xfrm>
            <a:off x="3886200" y="4038600"/>
            <a:ext cx="2112963" cy="1600200"/>
          </a:xfrm>
          <a:prstGeom prst="rect">
            <a:avLst/>
          </a:prstGeom>
          <a:noFill/>
          <a:ln w="9525">
            <a:noFill/>
            <a:miter lim="800000"/>
            <a:headEnd/>
            <a:tailEnd/>
          </a:ln>
        </p:spPr>
      </p:pic>
      <p:pic>
        <p:nvPicPr>
          <p:cNvPr id="10" name="Picture 3" descr="microarray nature"/>
          <p:cNvPicPr>
            <a:picLocks noChangeAspect="1" noChangeArrowheads="1"/>
          </p:cNvPicPr>
          <p:nvPr/>
        </p:nvPicPr>
        <p:blipFill>
          <a:blip r:embed="rId6" cstate="print"/>
          <a:srcRect b="23479"/>
          <a:stretch>
            <a:fillRect/>
          </a:stretch>
        </p:blipFill>
        <p:spPr bwMode="auto">
          <a:xfrm>
            <a:off x="6858000" y="4572000"/>
            <a:ext cx="1828800" cy="1733550"/>
          </a:xfrm>
          <a:prstGeom prst="rect">
            <a:avLst/>
          </a:prstGeom>
          <a:noFill/>
          <a:ln w="9525">
            <a:noFill/>
            <a:miter lim="800000"/>
            <a:headEnd/>
            <a:tailEnd/>
          </a:ln>
        </p:spPr>
      </p:pic>
    </p:spTree>
    <p:extLst>
      <p:ext uri="{BB962C8B-B14F-4D97-AF65-F5344CB8AC3E}">
        <p14:creationId xmlns:p14="http://schemas.microsoft.com/office/powerpoint/2010/main" val="2528188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5"/>
          </a:xfrm>
        </p:spPr>
        <p:txBody>
          <a:bodyPr/>
          <a:lstStyle/>
          <a:p>
            <a:r>
              <a:rPr lang="en-US" b="1" dirty="0"/>
              <a:t>Staging of Lymphoma and CLL</a:t>
            </a:r>
          </a:p>
        </p:txBody>
      </p:sp>
      <p:sp>
        <p:nvSpPr>
          <p:cNvPr id="3" name="Content Placeholder 2"/>
          <p:cNvSpPr>
            <a:spLocks noGrp="1"/>
          </p:cNvSpPr>
          <p:nvPr>
            <p:ph idx="1"/>
          </p:nvPr>
        </p:nvSpPr>
        <p:spPr>
          <a:xfrm>
            <a:off x="822959" y="1845734"/>
            <a:ext cx="7543801" cy="4478866"/>
          </a:xfrm>
        </p:spPr>
        <p:txBody>
          <a:bodyPr/>
          <a:lstStyle/>
          <a:p>
            <a:endParaRPr lang="en-US" dirty="0"/>
          </a:p>
          <a:p>
            <a:r>
              <a:rPr lang="en-US" sz="3600" dirty="0"/>
              <a:t>Stage might influence prognosis</a:t>
            </a:r>
          </a:p>
          <a:p>
            <a:r>
              <a:rPr lang="en-US" sz="3600" dirty="0"/>
              <a:t>Stage might influence how we choose to treat</a:t>
            </a:r>
          </a:p>
          <a:p>
            <a:endParaRPr lang="en-US" sz="3600" dirty="0"/>
          </a:p>
          <a:p>
            <a:r>
              <a:rPr lang="en-US" sz="3600" dirty="0"/>
              <a:t>But…we DO NOT USE the term “metastatic”</a:t>
            </a:r>
          </a:p>
        </p:txBody>
      </p:sp>
    </p:spTree>
    <p:extLst>
      <p:ext uri="{BB962C8B-B14F-4D97-AF65-F5344CB8AC3E}">
        <p14:creationId xmlns:p14="http://schemas.microsoft.com/office/powerpoint/2010/main" val="981188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0" y="1752600"/>
            <a:ext cx="3343670" cy="4419600"/>
          </a:xfrm>
        </p:spPr>
        <p:txBody>
          <a:bodyPr>
            <a:normAutofit/>
          </a:bodyPr>
          <a:lstStyle/>
          <a:p>
            <a:r>
              <a:rPr lang="en-CA" altLang="en-US" sz="2400" b="1" dirty="0">
                <a:solidFill>
                  <a:schemeClr val="tx1">
                    <a:lumMod val="65000"/>
                    <a:lumOff val="35000"/>
                  </a:schemeClr>
                </a:solidFill>
                <a:latin typeface="Arial" pitchFamily="34" charset="0"/>
              </a:rPr>
              <a:t>"A" </a:t>
            </a:r>
            <a:r>
              <a:rPr lang="en-CA" altLang="en-US" sz="2400" dirty="0">
                <a:latin typeface="Arial" pitchFamily="34" charset="0"/>
              </a:rPr>
              <a:t>means that you have no “B” symptoms</a:t>
            </a:r>
          </a:p>
          <a:p>
            <a:r>
              <a:rPr lang="en-CA" altLang="en-US" sz="2400" b="1" dirty="0">
                <a:solidFill>
                  <a:schemeClr val="tx1">
                    <a:lumMod val="65000"/>
                    <a:lumOff val="35000"/>
                  </a:schemeClr>
                </a:solidFill>
                <a:latin typeface="Arial" pitchFamily="34" charset="0"/>
              </a:rPr>
              <a:t>"B" </a:t>
            </a:r>
            <a:r>
              <a:rPr lang="en-CA" altLang="en-US" sz="2400" dirty="0">
                <a:latin typeface="Arial" pitchFamily="34" charset="0"/>
              </a:rPr>
              <a:t>reported  fever, night sweats, &amp; weight loss = ‘B’ symptoms</a:t>
            </a:r>
          </a:p>
          <a:p>
            <a:r>
              <a:rPr lang="en-CA" altLang="en-US" sz="2400" b="1" dirty="0">
                <a:solidFill>
                  <a:schemeClr val="tx1">
                    <a:lumMod val="65000"/>
                    <a:lumOff val="35000"/>
                  </a:schemeClr>
                </a:solidFill>
                <a:latin typeface="Arial" pitchFamily="34" charset="0"/>
              </a:rPr>
              <a:t>"E" </a:t>
            </a:r>
            <a:r>
              <a:rPr lang="en-CA" altLang="en-US" sz="2400" dirty="0">
                <a:latin typeface="Arial" pitchFamily="34" charset="0"/>
              </a:rPr>
              <a:t>parts of your body other than the lymph nodes are involved </a:t>
            </a:r>
          </a:p>
          <a:p>
            <a:endParaRPr lang="en-CA" sz="2000" dirty="0"/>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rcRect l="27650" t="24303" r="25815" b="4964"/>
          <a:stretch>
            <a:fillRect/>
          </a:stretch>
        </p:blipFill>
        <p:spPr>
          <a:xfrm>
            <a:off x="0" y="228600"/>
            <a:ext cx="5486400" cy="6172200"/>
          </a:xfrm>
          <a:prstGeom prst="rect">
            <a:avLst/>
          </a:prstGeom>
          <a:noFill/>
        </p:spPr>
      </p:pic>
    </p:spTree>
    <p:extLst>
      <p:ext uri="{BB962C8B-B14F-4D97-AF65-F5344CB8AC3E}">
        <p14:creationId xmlns:p14="http://schemas.microsoft.com/office/powerpoint/2010/main" val="216222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3785771"/>
              </p:ext>
            </p:extLst>
          </p:nvPr>
        </p:nvGraphicFramePr>
        <p:xfrm>
          <a:off x="-1" y="1295401"/>
          <a:ext cx="9144001" cy="5410199"/>
        </p:xfrm>
        <a:graphic>
          <a:graphicData uri="http://schemas.openxmlformats.org/drawingml/2006/table">
            <a:tbl>
              <a:tblPr firstRow="1" bandRow="1">
                <a:tableStyleId>{5C22544A-7EE6-4342-B048-85BDC9FD1C3A}</a:tableStyleId>
              </a:tblPr>
              <a:tblGrid>
                <a:gridCol w="810643">
                  <a:extLst>
                    <a:ext uri="{9D8B030D-6E8A-4147-A177-3AD203B41FA5}">
                      <a16:colId xmlns="" xmlns:a16="http://schemas.microsoft.com/office/drawing/2014/main" val="20000"/>
                    </a:ext>
                  </a:extLst>
                </a:gridCol>
                <a:gridCol w="1637488">
                  <a:extLst>
                    <a:ext uri="{9D8B030D-6E8A-4147-A177-3AD203B41FA5}">
                      <a16:colId xmlns="" xmlns:a16="http://schemas.microsoft.com/office/drawing/2014/main" val="20001"/>
                    </a:ext>
                  </a:extLst>
                </a:gridCol>
                <a:gridCol w="1621277">
                  <a:extLst>
                    <a:ext uri="{9D8B030D-6E8A-4147-A177-3AD203B41FA5}">
                      <a16:colId xmlns="" xmlns:a16="http://schemas.microsoft.com/office/drawing/2014/main" val="20002"/>
                    </a:ext>
                  </a:extLst>
                </a:gridCol>
                <a:gridCol w="956552">
                  <a:extLst>
                    <a:ext uri="{9D8B030D-6E8A-4147-A177-3AD203B41FA5}">
                      <a16:colId xmlns="" xmlns:a16="http://schemas.microsoft.com/office/drawing/2014/main" val="20003"/>
                    </a:ext>
                  </a:extLst>
                </a:gridCol>
                <a:gridCol w="1232170">
                  <a:extLst>
                    <a:ext uri="{9D8B030D-6E8A-4147-A177-3AD203B41FA5}">
                      <a16:colId xmlns="" xmlns:a16="http://schemas.microsoft.com/office/drawing/2014/main" val="20004"/>
                    </a:ext>
                  </a:extLst>
                </a:gridCol>
                <a:gridCol w="1579585">
                  <a:extLst>
                    <a:ext uri="{9D8B030D-6E8A-4147-A177-3AD203B41FA5}">
                      <a16:colId xmlns="" xmlns:a16="http://schemas.microsoft.com/office/drawing/2014/main" val="20005"/>
                    </a:ext>
                  </a:extLst>
                </a:gridCol>
                <a:gridCol w="1306286">
                  <a:extLst>
                    <a:ext uri="{9D8B030D-6E8A-4147-A177-3AD203B41FA5}">
                      <a16:colId xmlns="" xmlns:a16="http://schemas.microsoft.com/office/drawing/2014/main" val="20006"/>
                    </a:ext>
                  </a:extLst>
                </a:gridCol>
              </a:tblGrid>
              <a:tr h="1287604">
                <a:tc>
                  <a:txBody>
                    <a:bodyPr/>
                    <a:lstStyle/>
                    <a:p>
                      <a:r>
                        <a:rPr lang="en-US" sz="1600" dirty="0" err="1">
                          <a:latin typeface="+mj-lt"/>
                        </a:rPr>
                        <a:t>Rai</a:t>
                      </a:r>
                      <a:r>
                        <a:rPr lang="en-US" sz="1600" dirty="0">
                          <a:latin typeface="+mj-lt"/>
                        </a:rPr>
                        <a:t> </a:t>
                      </a:r>
                    </a:p>
                    <a:p>
                      <a:r>
                        <a:rPr lang="en-US" sz="1600" dirty="0">
                          <a:latin typeface="+mj-lt"/>
                        </a:rPr>
                        <a:t>stage</a:t>
                      </a:r>
                    </a:p>
                  </a:txBody>
                  <a:tcPr/>
                </a:tc>
                <a:tc>
                  <a:txBody>
                    <a:bodyPr/>
                    <a:lstStyle/>
                    <a:p>
                      <a:r>
                        <a:rPr lang="en-US" sz="1600" dirty="0">
                          <a:latin typeface="+mj-lt"/>
                        </a:rPr>
                        <a:t>Risk</a:t>
                      </a:r>
                    </a:p>
                  </a:txBody>
                  <a:tcPr/>
                </a:tc>
                <a:tc>
                  <a:txBody>
                    <a:bodyPr/>
                    <a:lstStyle/>
                    <a:p>
                      <a:r>
                        <a:rPr lang="en-US" sz="1600" dirty="0">
                          <a:latin typeface="+mj-lt"/>
                        </a:rPr>
                        <a:t>lymphocytes</a:t>
                      </a:r>
                    </a:p>
                  </a:txBody>
                  <a:tcPr/>
                </a:tc>
                <a:tc>
                  <a:txBody>
                    <a:bodyPr/>
                    <a:lstStyle/>
                    <a:p>
                      <a:r>
                        <a:rPr lang="en-US" sz="1600" dirty="0">
                          <a:latin typeface="+mj-lt"/>
                        </a:rPr>
                        <a:t>RBC</a:t>
                      </a:r>
                    </a:p>
                  </a:txBody>
                  <a:tcPr/>
                </a:tc>
                <a:tc>
                  <a:txBody>
                    <a:bodyPr/>
                    <a:lstStyle/>
                    <a:p>
                      <a:r>
                        <a:rPr lang="en-US" sz="1600" dirty="0">
                          <a:latin typeface="+mj-lt"/>
                        </a:rPr>
                        <a:t>Platelets</a:t>
                      </a:r>
                    </a:p>
                  </a:txBody>
                  <a:tcPr/>
                </a:tc>
                <a:tc>
                  <a:txBody>
                    <a:bodyPr/>
                    <a:lstStyle/>
                    <a:p>
                      <a:r>
                        <a:rPr lang="en-US" sz="1600" dirty="0">
                          <a:latin typeface="+mj-lt"/>
                        </a:rPr>
                        <a:t>Lymph nodes enlarged?</a:t>
                      </a:r>
                    </a:p>
                  </a:txBody>
                  <a:tcPr/>
                </a:tc>
                <a:tc>
                  <a:txBody>
                    <a:bodyPr/>
                    <a:lstStyle/>
                    <a:p>
                      <a:r>
                        <a:rPr lang="en-US" sz="1600" dirty="0">
                          <a:latin typeface="+mj-lt"/>
                        </a:rPr>
                        <a:t>Spleen enlarged?</a:t>
                      </a:r>
                    </a:p>
                  </a:txBody>
                  <a:tcPr/>
                </a:tc>
                <a:extLst>
                  <a:ext uri="{0D108BD9-81ED-4DB2-BD59-A6C34878D82A}">
                    <a16:rowId xmlns="" xmlns:a16="http://schemas.microsoft.com/office/drawing/2014/main" val="10000"/>
                  </a:ext>
                </a:extLst>
              </a:tr>
              <a:tr h="824519">
                <a:tc>
                  <a:txBody>
                    <a:bodyPr/>
                    <a:lstStyle/>
                    <a:p>
                      <a:r>
                        <a:rPr lang="en-US" sz="1600" dirty="0">
                          <a:latin typeface="+mj-lt"/>
                        </a:rPr>
                        <a:t>0</a:t>
                      </a:r>
                    </a:p>
                  </a:txBody>
                  <a:tcPr/>
                </a:tc>
                <a:tc>
                  <a:txBody>
                    <a:bodyPr/>
                    <a:lstStyle/>
                    <a:p>
                      <a:r>
                        <a:rPr lang="en-US" sz="1600" dirty="0">
                          <a:latin typeface="+mj-lt"/>
                        </a:rPr>
                        <a:t>low</a:t>
                      </a:r>
                    </a:p>
                  </a:txBody>
                  <a:tcPr/>
                </a:tc>
                <a:tc>
                  <a:txBody>
                    <a:bodyPr/>
                    <a:lstStyle/>
                    <a:p>
                      <a:r>
                        <a:rPr lang="en-US" sz="1600" dirty="0">
                          <a:latin typeface="+mj-lt"/>
                        </a:rPr>
                        <a:t>high</a:t>
                      </a:r>
                    </a:p>
                  </a:txBody>
                  <a:tcPr/>
                </a:tc>
                <a:tc>
                  <a:txBody>
                    <a:bodyPr/>
                    <a:lstStyle/>
                    <a:p>
                      <a:r>
                        <a:rPr lang="en-US" sz="1600" dirty="0">
                          <a:latin typeface="+mj-lt"/>
                        </a:rPr>
                        <a:t>normal</a:t>
                      </a:r>
                    </a:p>
                  </a:txBody>
                  <a:tcPr/>
                </a:tc>
                <a:tc>
                  <a:txBody>
                    <a:bodyPr/>
                    <a:lstStyle/>
                    <a:p>
                      <a:r>
                        <a:rPr lang="en-US" sz="1600" dirty="0">
                          <a:latin typeface="+mj-lt"/>
                        </a:rPr>
                        <a:t>normal</a:t>
                      </a:r>
                    </a:p>
                  </a:txBody>
                  <a:tcPr/>
                </a:tc>
                <a:tc>
                  <a:txBody>
                    <a:bodyPr/>
                    <a:lstStyle/>
                    <a:p>
                      <a:r>
                        <a:rPr lang="en-US" sz="1600" dirty="0">
                          <a:latin typeface="+mj-lt"/>
                        </a:rPr>
                        <a:t>no</a:t>
                      </a:r>
                    </a:p>
                  </a:txBody>
                  <a:tcPr/>
                </a:tc>
                <a:tc>
                  <a:txBody>
                    <a:bodyPr/>
                    <a:lstStyle/>
                    <a:p>
                      <a:r>
                        <a:rPr lang="en-US" sz="1600" dirty="0">
                          <a:latin typeface="+mj-lt"/>
                        </a:rPr>
                        <a:t>no</a:t>
                      </a:r>
                    </a:p>
                  </a:txBody>
                  <a:tcPr/>
                </a:tc>
                <a:extLst>
                  <a:ext uri="{0D108BD9-81ED-4DB2-BD59-A6C34878D82A}">
                    <a16:rowId xmlns="" xmlns:a16="http://schemas.microsoft.com/office/drawing/2014/main" val="10001"/>
                  </a:ext>
                </a:extLst>
              </a:tr>
              <a:tr h="824519">
                <a:tc>
                  <a:txBody>
                    <a:bodyPr/>
                    <a:lstStyle/>
                    <a:p>
                      <a:r>
                        <a:rPr lang="en-US" sz="1600" dirty="0">
                          <a:latin typeface="+mj-lt"/>
                        </a:rPr>
                        <a:t>1</a:t>
                      </a:r>
                    </a:p>
                  </a:txBody>
                  <a:tcPr/>
                </a:tc>
                <a:tc>
                  <a:txBody>
                    <a:bodyPr/>
                    <a:lstStyle/>
                    <a:p>
                      <a:r>
                        <a:rPr lang="en-US" sz="1600" dirty="0">
                          <a:latin typeface="+mj-lt"/>
                        </a:rPr>
                        <a:t>intermediate</a:t>
                      </a:r>
                    </a:p>
                  </a:txBody>
                  <a:tcPr/>
                </a:tc>
                <a:tc>
                  <a:txBody>
                    <a:bodyPr/>
                    <a:lstStyle/>
                    <a:p>
                      <a:r>
                        <a:rPr lang="en-US" sz="1600" dirty="0">
                          <a:latin typeface="+mj-lt"/>
                        </a:rPr>
                        <a:t>high</a:t>
                      </a:r>
                    </a:p>
                  </a:txBody>
                  <a:tcPr/>
                </a:tc>
                <a:tc>
                  <a:txBody>
                    <a:bodyPr/>
                    <a:lstStyle/>
                    <a:p>
                      <a:r>
                        <a:rPr lang="en-US" sz="1600" dirty="0">
                          <a:latin typeface="+mj-lt"/>
                        </a:rPr>
                        <a:t>normal</a:t>
                      </a:r>
                    </a:p>
                  </a:txBody>
                  <a:tcPr/>
                </a:tc>
                <a:tc>
                  <a:txBody>
                    <a:bodyPr/>
                    <a:lstStyle/>
                    <a:p>
                      <a:r>
                        <a:rPr lang="en-US" sz="1600" dirty="0">
                          <a:latin typeface="+mj-lt"/>
                        </a:rPr>
                        <a:t>normal</a:t>
                      </a:r>
                    </a:p>
                  </a:txBody>
                  <a:tcPr/>
                </a:tc>
                <a:tc>
                  <a:txBody>
                    <a:bodyPr/>
                    <a:lstStyle/>
                    <a:p>
                      <a:r>
                        <a:rPr lang="en-US" sz="1600" dirty="0">
                          <a:latin typeface="+mj-lt"/>
                        </a:rPr>
                        <a:t>yes</a:t>
                      </a:r>
                    </a:p>
                  </a:txBody>
                  <a:tcPr/>
                </a:tc>
                <a:tc>
                  <a:txBody>
                    <a:bodyPr/>
                    <a:lstStyle/>
                    <a:p>
                      <a:r>
                        <a:rPr lang="en-US" sz="1600" dirty="0">
                          <a:latin typeface="+mj-lt"/>
                        </a:rPr>
                        <a:t>no</a:t>
                      </a:r>
                    </a:p>
                  </a:txBody>
                  <a:tcPr/>
                </a:tc>
                <a:extLst>
                  <a:ext uri="{0D108BD9-81ED-4DB2-BD59-A6C34878D82A}">
                    <a16:rowId xmlns="" xmlns:a16="http://schemas.microsoft.com/office/drawing/2014/main" val="10002"/>
                  </a:ext>
                </a:extLst>
              </a:tr>
              <a:tr h="824519">
                <a:tc>
                  <a:txBody>
                    <a:bodyPr/>
                    <a:lstStyle/>
                    <a:p>
                      <a:r>
                        <a:rPr lang="en-US" sz="1600" dirty="0">
                          <a:latin typeface="+mj-lt"/>
                        </a:rPr>
                        <a:t>2</a:t>
                      </a:r>
                    </a:p>
                  </a:txBody>
                  <a:tcPr/>
                </a:tc>
                <a:tc>
                  <a:txBody>
                    <a:bodyPr/>
                    <a:lstStyle/>
                    <a:p>
                      <a:r>
                        <a:rPr lang="en-US" sz="1600" dirty="0">
                          <a:latin typeface="+mj-lt"/>
                        </a:rPr>
                        <a:t>intermediate</a:t>
                      </a:r>
                    </a:p>
                  </a:txBody>
                  <a:tcPr/>
                </a:tc>
                <a:tc>
                  <a:txBody>
                    <a:bodyPr/>
                    <a:lstStyle/>
                    <a:p>
                      <a:r>
                        <a:rPr lang="en-US" sz="1600" dirty="0">
                          <a:latin typeface="+mj-lt"/>
                        </a:rPr>
                        <a:t>high</a:t>
                      </a:r>
                    </a:p>
                  </a:txBody>
                  <a:tcPr/>
                </a:tc>
                <a:tc>
                  <a:txBody>
                    <a:bodyPr/>
                    <a:lstStyle/>
                    <a:p>
                      <a:r>
                        <a:rPr lang="en-US" sz="1600" dirty="0">
                          <a:latin typeface="+mj-lt"/>
                        </a:rPr>
                        <a:t>normal</a:t>
                      </a:r>
                    </a:p>
                  </a:txBody>
                  <a:tcPr/>
                </a:tc>
                <a:tc>
                  <a:txBody>
                    <a:bodyPr/>
                    <a:lstStyle/>
                    <a:p>
                      <a:r>
                        <a:rPr lang="en-US" sz="1600" dirty="0">
                          <a:latin typeface="+mj-lt"/>
                        </a:rPr>
                        <a:t>normal</a:t>
                      </a:r>
                    </a:p>
                  </a:txBody>
                  <a:tcPr/>
                </a:tc>
                <a:tc>
                  <a:txBody>
                    <a:bodyPr/>
                    <a:lstStyle/>
                    <a:p>
                      <a:r>
                        <a:rPr lang="en-US" sz="1600" dirty="0">
                          <a:latin typeface="+mj-lt"/>
                        </a:rPr>
                        <a:t>maybe</a:t>
                      </a:r>
                    </a:p>
                  </a:txBody>
                  <a:tcPr/>
                </a:tc>
                <a:tc>
                  <a:txBody>
                    <a:bodyPr/>
                    <a:lstStyle/>
                    <a:p>
                      <a:r>
                        <a:rPr lang="en-US" sz="1600" dirty="0">
                          <a:latin typeface="+mj-lt"/>
                        </a:rPr>
                        <a:t>yes</a:t>
                      </a:r>
                    </a:p>
                  </a:txBody>
                  <a:tcPr/>
                </a:tc>
                <a:extLst>
                  <a:ext uri="{0D108BD9-81ED-4DB2-BD59-A6C34878D82A}">
                    <a16:rowId xmlns="" xmlns:a16="http://schemas.microsoft.com/office/drawing/2014/main" val="10003"/>
                  </a:ext>
                </a:extLst>
              </a:tr>
              <a:tr h="824519">
                <a:tc>
                  <a:txBody>
                    <a:bodyPr/>
                    <a:lstStyle/>
                    <a:p>
                      <a:r>
                        <a:rPr lang="en-US" sz="1600" dirty="0">
                          <a:latin typeface="+mj-lt"/>
                        </a:rPr>
                        <a:t>3</a:t>
                      </a:r>
                    </a:p>
                  </a:txBody>
                  <a:tcPr/>
                </a:tc>
                <a:tc>
                  <a:txBody>
                    <a:bodyPr/>
                    <a:lstStyle/>
                    <a:p>
                      <a:r>
                        <a:rPr lang="en-US" sz="1600" dirty="0">
                          <a:latin typeface="+mj-lt"/>
                        </a:rPr>
                        <a:t>high</a:t>
                      </a:r>
                    </a:p>
                  </a:txBody>
                  <a:tcPr/>
                </a:tc>
                <a:tc>
                  <a:txBody>
                    <a:bodyPr/>
                    <a:lstStyle/>
                    <a:p>
                      <a:r>
                        <a:rPr lang="en-US" sz="1600" dirty="0">
                          <a:latin typeface="+mj-lt"/>
                        </a:rPr>
                        <a:t>high</a:t>
                      </a:r>
                    </a:p>
                  </a:txBody>
                  <a:tcPr/>
                </a:tc>
                <a:tc>
                  <a:txBody>
                    <a:bodyPr/>
                    <a:lstStyle/>
                    <a:p>
                      <a:r>
                        <a:rPr lang="en-US" sz="1600" dirty="0">
                          <a:latin typeface="+mj-lt"/>
                        </a:rPr>
                        <a:t>low</a:t>
                      </a:r>
                    </a:p>
                  </a:txBody>
                  <a:tcPr/>
                </a:tc>
                <a:tc>
                  <a:txBody>
                    <a:bodyPr/>
                    <a:lstStyle/>
                    <a:p>
                      <a:r>
                        <a:rPr lang="en-US" sz="1600" dirty="0">
                          <a:latin typeface="+mj-lt"/>
                        </a:rPr>
                        <a:t>normal</a:t>
                      </a:r>
                    </a:p>
                  </a:txBody>
                  <a:tcPr/>
                </a:tc>
                <a:tc>
                  <a:txBody>
                    <a:bodyPr/>
                    <a:lstStyle/>
                    <a:p>
                      <a:r>
                        <a:rPr lang="en-US" sz="1600" dirty="0">
                          <a:latin typeface="+mj-lt"/>
                        </a:rPr>
                        <a:t>maybe</a:t>
                      </a:r>
                    </a:p>
                  </a:txBody>
                  <a:tcPr/>
                </a:tc>
                <a:tc>
                  <a:txBody>
                    <a:bodyPr/>
                    <a:lstStyle/>
                    <a:p>
                      <a:r>
                        <a:rPr lang="en-US" sz="1600" dirty="0">
                          <a:latin typeface="+mj-lt"/>
                        </a:rPr>
                        <a:t>maybe</a:t>
                      </a:r>
                    </a:p>
                  </a:txBody>
                  <a:tcPr/>
                </a:tc>
                <a:extLst>
                  <a:ext uri="{0D108BD9-81ED-4DB2-BD59-A6C34878D82A}">
                    <a16:rowId xmlns="" xmlns:a16="http://schemas.microsoft.com/office/drawing/2014/main" val="10004"/>
                  </a:ext>
                </a:extLst>
              </a:tr>
              <a:tr h="824519">
                <a:tc>
                  <a:txBody>
                    <a:bodyPr/>
                    <a:lstStyle/>
                    <a:p>
                      <a:r>
                        <a:rPr lang="en-US" sz="1600" dirty="0">
                          <a:latin typeface="+mj-lt"/>
                        </a:rPr>
                        <a:t>4</a:t>
                      </a:r>
                    </a:p>
                  </a:txBody>
                  <a:tcPr/>
                </a:tc>
                <a:tc>
                  <a:txBody>
                    <a:bodyPr/>
                    <a:lstStyle/>
                    <a:p>
                      <a:r>
                        <a:rPr lang="en-US" sz="1600" dirty="0">
                          <a:latin typeface="+mj-lt"/>
                        </a:rPr>
                        <a:t>high</a:t>
                      </a:r>
                    </a:p>
                  </a:txBody>
                  <a:tcPr/>
                </a:tc>
                <a:tc>
                  <a:txBody>
                    <a:bodyPr/>
                    <a:lstStyle/>
                    <a:p>
                      <a:r>
                        <a:rPr lang="en-US" sz="1600" dirty="0">
                          <a:latin typeface="+mj-lt"/>
                        </a:rPr>
                        <a:t>high</a:t>
                      </a:r>
                    </a:p>
                  </a:txBody>
                  <a:tcPr/>
                </a:tc>
                <a:tc>
                  <a:txBody>
                    <a:bodyPr/>
                    <a:lstStyle/>
                    <a:p>
                      <a:r>
                        <a:rPr lang="en-US" sz="1600" dirty="0">
                          <a:latin typeface="+mj-lt"/>
                        </a:rPr>
                        <a:t>low</a:t>
                      </a:r>
                    </a:p>
                  </a:txBody>
                  <a:tcPr/>
                </a:tc>
                <a:tc>
                  <a:txBody>
                    <a:bodyPr/>
                    <a:lstStyle/>
                    <a:p>
                      <a:r>
                        <a:rPr lang="en-US" sz="1600" dirty="0">
                          <a:latin typeface="+mj-lt"/>
                        </a:rPr>
                        <a:t>low</a:t>
                      </a:r>
                    </a:p>
                  </a:txBody>
                  <a:tcPr/>
                </a:tc>
                <a:tc>
                  <a:txBody>
                    <a:bodyPr/>
                    <a:lstStyle/>
                    <a:p>
                      <a:r>
                        <a:rPr lang="en-US" sz="1600" dirty="0">
                          <a:latin typeface="+mj-lt"/>
                        </a:rPr>
                        <a:t>maybe</a:t>
                      </a:r>
                    </a:p>
                  </a:txBody>
                  <a:tcPr/>
                </a:tc>
                <a:tc>
                  <a:txBody>
                    <a:bodyPr/>
                    <a:lstStyle/>
                    <a:p>
                      <a:r>
                        <a:rPr lang="en-US" sz="1600" dirty="0">
                          <a:latin typeface="+mj-lt"/>
                        </a:rPr>
                        <a:t>maybe</a:t>
                      </a:r>
                    </a:p>
                  </a:txBody>
                  <a:tcPr/>
                </a:tc>
                <a:extLst>
                  <a:ext uri="{0D108BD9-81ED-4DB2-BD59-A6C34878D82A}">
                    <a16:rowId xmlns="" xmlns:a16="http://schemas.microsoft.com/office/drawing/2014/main" val="10005"/>
                  </a:ext>
                </a:extLst>
              </a:tr>
            </a:tbl>
          </a:graphicData>
        </a:graphic>
      </p:graphicFrame>
      <p:sp>
        <p:nvSpPr>
          <p:cNvPr id="5" name="TextBox 4"/>
          <p:cNvSpPr txBox="1"/>
          <p:nvPr/>
        </p:nvSpPr>
        <p:spPr>
          <a:xfrm>
            <a:off x="381001" y="381000"/>
            <a:ext cx="8458200" cy="707886"/>
          </a:xfrm>
          <a:prstGeom prst="rect">
            <a:avLst/>
          </a:prstGeom>
          <a:noFill/>
        </p:spPr>
        <p:txBody>
          <a:bodyPr wrap="square" rtlCol="0">
            <a:spAutoFit/>
          </a:bodyPr>
          <a:lstStyle/>
          <a:p>
            <a:pPr algn="ctr"/>
            <a:r>
              <a:rPr lang="en-US" sz="4000" b="1" dirty="0">
                <a:latin typeface="+mj-lt"/>
              </a:rPr>
              <a:t>CLL Staging – </a:t>
            </a:r>
            <a:r>
              <a:rPr lang="en-US" sz="4000" b="1" dirty="0" err="1">
                <a:latin typeface="+mj-lt"/>
              </a:rPr>
              <a:t>Rai</a:t>
            </a:r>
            <a:r>
              <a:rPr lang="en-US" sz="4000" b="1" dirty="0">
                <a:latin typeface="+mj-lt"/>
              </a:rPr>
              <a:t> Staging System</a:t>
            </a:r>
          </a:p>
        </p:txBody>
      </p:sp>
    </p:spTree>
    <p:extLst>
      <p:ext uri="{BB962C8B-B14F-4D97-AF65-F5344CB8AC3E}">
        <p14:creationId xmlns:p14="http://schemas.microsoft.com/office/powerpoint/2010/main" val="231861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407690"/>
          </a:xfrm>
        </p:spPr>
        <p:txBody>
          <a:bodyPr>
            <a:noAutofit/>
          </a:bodyPr>
          <a:lstStyle/>
          <a:p>
            <a:r>
              <a:rPr lang="en-CA" sz="3600" b="1" dirty="0"/>
              <a:t>With all of the information we are now able to formulate a treatment plan and discuss prognosis.</a:t>
            </a:r>
          </a:p>
        </p:txBody>
      </p:sp>
      <p:sp>
        <p:nvSpPr>
          <p:cNvPr id="4" name="Rectangle 3"/>
          <p:cNvSpPr>
            <a:spLocks noChangeArrowheads="1"/>
          </p:cNvSpPr>
          <p:nvPr/>
        </p:nvSpPr>
        <p:spPr bwMode="auto">
          <a:xfrm>
            <a:off x="2209800" y="1752600"/>
            <a:ext cx="4572000" cy="1981200"/>
          </a:xfrm>
          <a:prstGeom prst="rect">
            <a:avLst/>
          </a:prstGeom>
          <a:solidFill>
            <a:srgbClr val="CC99FF"/>
          </a:solidFill>
          <a:ln w="9525">
            <a:solidFill>
              <a:schemeClr val="tx1"/>
            </a:solidFill>
            <a:miter lim="800000"/>
            <a:headEnd/>
            <a:tailEnd/>
          </a:ln>
        </p:spPr>
        <p:txBody>
          <a:bodyPr wrap="none" anchor="ctr"/>
          <a:lstStyle/>
          <a:p>
            <a:pPr algn="ctr" defTabSz="914400" fontAlgn="base">
              <a:spcBef>
                <a:spcPct val="0"/>
              </a:spcBef>
              <a:spcAft>
                <a:spcPct val="0"/>
              </a:spcAft>
            </a:pPr>
            <a:r>
              <a:rPr lang="en-CA" b="1" dirty="0">
                <a:solidFill>
                  <a:srgbClr val="000000"/>
                </a:solidFill>
                <a:latin typeface="Arial Unicode MS" charset="0"/>
                <a:ea typeface="ＭＳ Ｐゴシック" charset="0"/>
                <a:cs typeface="Times New Roman" charset="0"/>
              </a:rPr>
              <a:t>Initial Evaluation:</a:t>
            </a:r>
          </a:p>
          <a:p>
            <a:pPr algn="ctr" defTabSz="914400" fontAlgn="base">
              <a:spcBef>
                <a:spcPct val="0"/>
              </a:spcBef>
              <a:spcAft>
                <a:spcPct val="0"/>
              </a:spcAft>
            </a:pPr>
            <a:r>
              <a:rPr lang="en-CA" dirty="0">
                <a:solidFill>
                  <a:srgbClr val="000000"/>
                </a:solidFill>
                <a:latin typeface="Arial Unicode MS" charset="0"/>
                <a:ea typeface="ＭＳ Ｐゴシック" charset="0"/>
                <a:cs typeface="Times New Roman" charset="0"/>
              </a:rPr>
              <a:t>Specific Histologic Sub-type</a:t>
            </a:r>
          </a:p>
          <a:p>
            <a:pPr algn="ctr" defTabSz="914400" fontAlgn="base">
              <a:spcBef>
                <a:spcPct val="0"/>
              </a:spcBef>
              <a:spcAft>
                <a:spcPct val="0"/>
              </a:spcAft>
            </a:pPr>
            <a:r>
              <a:rPr lang="en-CA" dirty="0">
                <a:solidFill>
                  <a:srgbClr val="000000"/>
                </a:solidFill>
                <a:latin typeface="Arial Unicode MS" charset="0"/>
                <a:ea typeface="ＭＳ Ｐゴシック" charset="0"/>
                <a:cs typeface="Times New Roman" charset="0"/>
              </a:rPr>
              <a:t>Extent of disease</a:t>
            </a:r>
          </a:p>
          <a:p>
            <a:pPr algn="ctr" defTabSz="914400" fontAlgn="base">
              <a:spcBef>
                <a:spcPct val="0"/>
              </a:spcBef>
              <a:spcAft>
                <a:spcPct val="0"/>
              </a:spcAft>
            </a:pPr>
            <a:r>
              <a:rPr lang="en-CA" dirty="0">
                <a:solidFill>
                  <a:srgbClr val="000000"/>
                </a:solidFill>
                <a:latin typeface="Arial Unicode MS" charset="0"/>
                <a:ea typeface="ＭＳ Ｐゴシック" charset="0"/>
                <a:cs typeface="Times New Roman" charset="0"/>
              </a:rPr>
              <a:t>General health status of patient</a:t>
            </a:r>
          </a:p>
        </p:txBody>
      </p:sp>
      <p:sp>
        <p:nvSpPr>
          <p:cNvPr id="5" name="AutoShape 5"/>
          <p:cNvSpPr>
            <a:spLocks noChangeArrowheads="1"/>
          </p:cNvSpPr>
          <p:nvPr/>
        </p:nvSpPr>
        <p:spPr bwMode="auto">
          <a:xfrm>
            <a:off x="3886200" y="3886200"/>
            <a:ext cx="1295400" cy="894184"/>
          </a:xfrm>
          <a:prstGeom prst="downArrow">
            <a:avLst>
              <a:gd name="adj1" fmla="val 50000"/>
              <a:gd name="adj2" fmla="val 25000"/>
            </a:avLst>
          </a:prstGeom>
          <a:solidFill>
            <a:srgbClr val="CC99FF"/>
          </a:solidFill>
          <a:ln w="9525">
            <a:solidFill>
              <a:schemeClr val="tx1"/>
            </a:solidFill>
            <a:miter lim="800000"/>
            <a:headEnd/>
            <a:tailEnd/>
          </a:ln>
        </p:spPr>
        <p:txBody>
          <a:bodyPr vert="eaVert" wrap="none" anchor="ctr"/>
          <a:lstStyle/>
          <a:p>
            <a:pPr defTabSz="914400" fontAlgn="base">
              <a:spcBef>
                <a:spcPct val="0"/>
              </a:spcBef>
              <a:spcAft>
                <a:spcPct val="0"/>
              </a:spcAft>
            </a:pPr>
            <a:endParaRPr lang="en-US" sz="1600">
              <a:solidFill>
                <a:srgbClr val="000000"/>
              </a:solidFill>
              <a:latin typeface="Arial Unicode MS" charset="0"/>
              <a:ea typeface="ＭＳ Ｐゴシック" charset="0"/>
              <a:cs typeface="Times New Roman" charset="0"/>
            </a:endParaRPr>
          </a:p>
        </p:txBody>
      </p:sp>
      <p:sp>
        <p:nvSpPr>
          <p:cNvPr id="6" name="Rectangle 4"/>
          <p:cNvSpPr>
            <a:spLocks noChangeArrowheads="1"/>
          </p:cNvSpPr>
          <p:nvPr/>
        </p:nvSpPr>
        <p:spPr bwMode="auto">
          <a:xfrm>
            <a:off x="2971800" y="4876800"/>
            <a:ext cx="3124200" cy="1447800"/>
          </a:xfrm>
          <a:prstGeom prst="rect">
            <a:avLst/>
          </a:prstGeom>
          <a:solidFill>
            <a:srgbClr val="FFFF66"/>
          </a:solidFill>
          <a:ln w="9525">
            <a:solidFill>
              <a:schemeClr val="tx1"/>
            </a:solidFill>
            <a:miter lim="800000"/>
            <a:headEnd/>
            <a:tailEnd/>
          </a:ln>
        </p:spPr>
        <p:txBody>
          <a:bodyPr wrap="none" anchor="ctr"/>
          <a:lstStyle/>
          <a:p>
            <a:pPr algn="ctr" defTabSz="914400" fontAlgn="base">
              <a:spcBef>
                <a:spcPct val="0"/>
              </a:spcBef>
              <a:spcAft>
                <a:spcPct val="0"/>
              </a:spcAft>
            </a:pPr>
            <a:r>
              <a:rPr lang="en-CA" sz="2000" dirty="0">
                <a:solidFill>
                  <a:srgbClr val="000000"/>
                </a:solidFill>
                <a:latin typeface="Arial Unicode MS" charset="0"/>
                <a:ea typeface="ＭＳ Ｐゴシック" charset="0"/>
                <a:cs typeface="Times New Roman" charset="0"/>
              </a:rPr>
              <a:t>Treatment Plan</a:t>
            </a:r>
          </a:p>
          <a:p>
            <a:pPr algn="ctr" defTabSz="914400" fontAlgn="base">
              <a:spcBef>
                <a:spcPct val="0"/>
              </a:spcBef>
              <a:spcAft>
                <a:spcPct val="0"/>
              </a:spcAft>
            </a:pPr>
            <a:r>
              <a:rPr lang="en-CA" sz="2000" dirty="0">
                <a:solidFill>
                  <a:srgbClr val="000000"/>
                </a:solidFill>
                <a:latin typeface="Arial Unicode MS" charset="0"/>
                <a:ea typeface="ＭＳ Ｐゴシック" charset="0"/>
                <a:cs typeface="Times New Roman" charset="0"/>
              </a:rPr>
              <a:t>Prognosis</a:t>
            </a:r>
          </a:p>
        </p:txBody>
      </p:sp>
    </p:spTree>
    <p:extLst>
      <p:ext uri="{BB962C8B-B14F-4D97-AF65-F5344CB8AC3E}">
        <p14:creationId xmlns:p14="http://schemas.microsoft.com/office/powerpoint/2010/main" val="3155124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005" y="1828800"/>
            <a:ext cx="8132795" cy="4495800"/>
          </a:xfrm>
        </p:spPr>
        <p:txBody>
          <a:bodyPr>
            <a:normAutofit/>
          </a:bodyPr>
          <a:lstStyle/>
          <a:p>
            <a:r>
              <a:rPr lang="en-CA" sz="4000" dirty="0"/>
              <a:t>Many lymphoma subtypes with different treatments and different outcomes.  </a:t>
            </a:r>
          </a:p>
          <a:p>
            <a:r>
              <a:rPr lang="en-CA" sz="4000" dirty="0"/>
              <a:t>It is important you know exactly what your diagnosis is.</a:t>
            </a:r>
          </a:p>
          <a:p>
            <a:r>
              <a:rPr lang="en-CA" sz="4000" dirty="0"/>
              <a:t>If you don’t know, ask your doctor.</a:t>
            </a:r>
          </a:p>
        </p:txBody>
      </p:sp>
    </p:spTree>
    <p:extLst>
      <p:ext uri="{BB962C8B-B14F-4D97-AF65-F5344CB8AC3E}">
        <p14:creationId xmlns:p14="http://schemas.microsoft.com/office/powerpoint/2010/main" val="3135003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4995"/>
          </a:xfrm>
        </p:spPr>
        <p:txBody>
          <a:bodyPr/>
          <a:lstStyle/>
          <a:p>
            <a:r>
              <a:rPr lang="en-US" b="1" dirty="0"/>
              <a:t>Know Your Subtype</a:t>
            </a:r>
          </a:p>
        </p:txBody>
      </p:sp>
      <p:sp>
        <p:nvSpPr>
          <p:cNvPr id="3" name="Content Placeholder 2"/>
          <p:cNvSpPr>
            <a:spLocks noGrp="1"/>
          </p:cNvSpPr>
          <p:nvPr>
            <p:ph idx="1"/>
          </p:nvPr>
        </p:nvSpPr>
        <p:spPr>
          <a:xfrm>
            <a:off x="251460" y="1825625"/>
            <a:ext cx="8801100" cy="4422775"/>
          </a:xfrm>
        </p:spPr>
        <p:txBody>
          <a:bodyPr>
            <a:normAutofit/>
          </a:bodyPr>
          <a:lstStyle/>
          <a:p>
            <a:r>
              <a:rPr lang="en-US" sz="3000" dirty="0"/>
              <a:t>Is it Hodgkin or Non Hodgkin?</a:t>
            </a:r>
          </a:p>
          <a:p>
            <a:pPr lvl="1"/>
            <a:endParaRPr lang="en-US" sz="3000" dirty="0"/>
          </a:p>
          <a:p>
            <a:pPr lvl="1"/>
            <a:r>
              <a:rPr lang="en-US" sz="3000" dirty="0"/>
              <a:t>If it is Hodgkin, is it Classic or not?</a:t>
            </a:r>
          </a:p>
          <a:p>
            <a:pPr lvl="1"/>
            <a:endParaRPr lang="en-US" sz="3000" dirty="0"/>
          </a:p>
          <a:p>
            <a:pPr lvl="1"/>
            <a:r>
              <a:rPr lang="en-US" sz="3000" dirty="0"/>
              <a:t>If it is Non Hodgkin, is it T-cell or B-cell</a:t>
            </a:r>
          </a:p>
          <a:p>
            <a:pPr lvl="2"/>
            <a:endParaRPr lang="en-US" sz="3000" dirty="0"/>
          </a:p>
          <a:p>
            <a:pPr lvl="2"/>
            <a:r>
              <a:rPr lang="en-US" sz="3000" dirty="0"/>
              <a:t>If it is T-cell, is it Skin (Cutaneous) or Body (Systemic)</a:t>
            </a:r>
          </a:p>
          <a:p>
            <a:pPr lvl="2"/>
            <a:endParaRPr lang="en-US" sz="3000" dirty="0"/>
          </a:p>
          <a:p>
            <a:pPr lvl="2"/>
            <a:r>
              <a:rPr lang="en-US" sz="3000" dirty="0"/>
              <a:t>If it is B-cell, is it Indolent or Aggressive</a:t>
            </a:r>
          </a:p>
        </p:txBody>
      </p:sp>
    </p:spTree>
    <p:extLst>
      <p:ext uri="{BB962C8B-B14F-4D97-AF65-F5344CB8AC3E}">
        <p14:creationId xmlns:p14="http://schemas.microsoft.com/office/powerpoint/2010/main" val="62462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2960" y="286605"/>
            <a:ext cx="7543800" cy="1161196"/>
          </a:xfrm>
        </p:spPr>
        <p:txBody>
          <a:bodyPr/>
          <a:lstStyle/>
          <a:p>
            <a:r>
              <a:rPr lang="en-CA" b="1" dirty="0"/>
              <a:t>Treating lymphomas according to subtype</a:t>
            </a:r>
          </a:p>
        </p:txBody>
      </p:sp>
      <p:sp>
        <p:nvSpPr>
          <p:cNvPr id="15" name="Rectangle 3"/>
          <p:cNvSpPr txBox="1">
            <a:spLocks noChangeArrowheads="1"/>
          </p:cNvSpPr>
          <p:nvPr/>
        </p:nvSpPr>
        <p:spPr>
          <a:xfrm>
            <a:off x="4876801" y="1828801"/>
            <a:ext cx="4114422" cy="4419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lumMod val="75000"/>
                    <a:lumOff val="25000"/>
                  </a:schemeClr>
                </a:solidFill>
              </a:rPr>
              <a:t>Watch and Wait if no symptoms</a:t>
            </a:r>
          </a:p>
          <a:p>
            <a:endParaRPr lang="en-US" sz="2400" dirty="0">
              <a:solidFill>
                <a:schemeClr val="tx1">
                  <a:lumMod val="75000"/>
                  <a:lumOff val="25000"/>
                </a:schemeClr>
              </a:solidFill>
            </a:endParaRPr>
          </a:p>
          <a:p>
            <a:r>
              <a:rPr lang="en-US" sz="2400" dirty="0">
                <a:solidFill>
                  <a:schemeClr val="tx1">
                    <a:lumMod val="75000"/>
                    <a:lumOff val="25000"/>
                  </a:schemeClr>
                </a:solidFill>
              </a:rPr>
              <a:t>Goal of treatment </a:t>
            </a:r>
            <a:r>
              <a:rPr lang="en-US" sz="2400" dirty="0" err="1">
                <a:solidFill>
                  <a:schemeClr val="tx1">
                    <a:lumMod val="75000"/>
                    <a:lumOff val="25000"/>
                  </a:schemeClr>
                </a:solidFill>
              </a:rPr>
              <a:t>intitially</a:t>
            </a:r>
            <a:r>
              <a:rPr lang="en-US" sz="2400" dirty="0">
                <a:solidFill>
                  <a:schemeClr val="tx1">
                    <a:lumMod val="75000"/>
                    <a:lumOff val="25000"/>
                  </a:schemeClr>
                </a:solidFill>
              </a:rPr>
              <a:t> is to get long remission without too many side </a:t>
            </a:r>
            <a:r>
              <a:rPr lang="en-US" sz="2400" dirty="0" smtClean="0">
                <a:solidFill>
                  <a:schemeClr val="tx1">
                    <a:lumMod val="75000"/>
                    <a:lumOff val="25000"/>
                  </a:schemeClr>
                </a:solidFill>
              </a:rPr>
              <a:t>effects</a:t>
            </a:r>
            <a:endParaRPr lang="en-US" sz="2400" dirty="0">
              <a:solidFill>
                <a:schemeClr val="tx1">
                  <a:lumMod val="75000"/>
                  <a:lumOff val="25000"/>
                </a:schemeClr>
              </a:solidFill>
            </a:endParaRPr>
          </a:p>
          <a:p>
            <a:r>
              <a:rPr lang="en-US" sz="2400" dirty="0">
                <a:solidFill>
                  <a:schemeClr val="tx1">
                    <a:lumMod val="75000"/>
                    <a:lumOff val="25000"/>
                  </a:schemeClr>
                </a:solidFill>
              </a:rPr>
              <a:t>More difficult to treat each time it comes </a:t>
            </a:r>
            <a:r>
              <a:rPr lang="en-US" sz="2400" dirty="0" smtClean="0">
                <a:solidFill>
                  <a:schemeClr val="tx1">
                    <a:lumMod val="75000"/>
                    <a:lumOff val="25000"/>
                  </a:schemeClr>
                </a:solidFill>
              </a:rPr>
              <a:t>back</a:t>
            </a:r>
            <a:endParaRPr lang="en-US" sz="2400" dirty="0">
              <a:solidFill>
                <a:schemeClr val="tx1">
                  <a:lumMod val="75000"/>
                  <a:lumOff val="25000"/>
                </a:schemeClr>
              </a:solidFill>
            </a:endParaRPr>
          </a:p>
          <a:p>
            <a:r>
              <a:rPr lang="en-US" sz="2400" dirty="0">
                <a:solidFill>
                  <a:schemeClr val="tx1">
                    <a:lumMod val="75000"/>
                    <a:lumOff val="25000"/>
                  </a:schemeClr>
                </a:solidFill>
              </a:rPr>
              <a:t>Goal of later treatment is to control disease symptoms</a:t>
            </a:r>
          </a:p>
        </p:txBody>
      </p:sp>
      <p:sp>
        <p:nvSpPr>
          <p:cNvPr id="16" name="Rectangle 4"/>
          <p:cNvSpPr txBox="1">
            <a:spLocks noChangeArrowheads="1"/>
          </p:cNvSpPr>
          <p:nvPr/>
        </p:nvSpPr>
        <p:spPr>
          <a:xfrm>
            <a:off x="457200" y="1905000"/>
            <a:ext cx="4034775" cy="4273136"/>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Indolent NHL or CLL</a:t>
            </a:r>
          </a:p>
          <a:p>
            <a:pPr marL="0" indent="0">
              <a:buNone/>
            </a:pPr>
            <a:endParaRPr lang="en-US" sz="2400" dirty="0"/>
          </a:p>
          <a:p>
            <a:pPr lvl="1"/>
            <a:r>
              <a:rPr lang="en-US" dirty="0">
                <a:solidFill>
                  <a:schemeClr val="tx1">
                    <a:lumMod val="75000"/>
                    <a:lumOff val="25000"/>
                  </a:schemeClr>
                </a:solidFill>
              </a:rPr>
              <a:t>Slow growth</a:t>
            </a:r>
          </a:p>
          <a:p>
            <a:pPr lvl="1"/>
            <a:r>
              <a:rPr lang="en-US" dirty="0">
                <a:solidFill>
                  <a:schemeClr val="tx1">
                    <a:lumMod val="75000"/>
                    <a:lumOff val="25000"/>
                  </a:schemeClr>
                </a:solidFill>
              </a:rPr>
              <a:t>Often asymptomatic</a:t>
            </a:r>
          </a:p>
          <a:p>
            <a:pPr lvl="1"/>
            <a:r>
              <a:rPr lang="en-US" dirty="0">
                <a:solidFill>
                  <a:schemeClr val="tx1">
                    <a:lumMod val="75000"/>
                    <a:lumOff val="25000"/>
                  </a:schemeClr>
                </a:solidFill>
              </a:rPr>
              <a:t>Long natural history possible</a:t>
            </a:r>
          </a:p>
          <a:p>
            <a:pPr lvl="1">
              <a:buFontTx/>
              <a:buNone/>
            </a:pPr>
            <a:endParaRPr lang="en-US" dirty="0">
              <a:solidFill>
                <a:schemeClr val="tx1">
                  <a:lumMod val="75000"/>
                  <a:lumOff val="25000"/>
                </a:schemeClr>
              </a:solidFill>
            </a:endParaRPr>
          </a:p>
          <a:p>
            <a:pPr lvl="1"/>
            <a:r>
              <a:rPr lang="en-US" dirty="0">
                <a:solidFill>
                  <a:schemeClr val="tx1">
                    <a:lumMod val="75000"/>
                    <a:lumOff val="25000"/>
                  </a:schemeClr>
                </a:solidFill>
              </a:rPr>
              <a:t>Incurable with standard therapy</a:t>
            </a:r>
          </a:p>
          <a:p>
            <a:pPr lvl="1"/>
            <a:endParaRPr lang="en-US" dirty="0"/>
          </a:p>
        </p:txBody>
      </p:sp>
      <p:sp>
        <p:nvSpPr>
          <p:cNvPr id="2" name="Right Arrow 1"/>
          <p:cNvSpPr/>
          <p:nvPr/>
        </p:nvSpPr>
        <p:spPr>
          <a:xfrm rot="19733935">
            <a:off x="3913246" y="4920817"/>
            <a:ext cx="855919"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533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627796"/>
          </a:xfrm>
        </p:spPr>
        <p:txBody>
          <a:bodyPr/>
          <a:lstStyle/>
          <a:p>
            <a:pPr algn="ctr"/>
            <a:r>
              <a:rPr lang="en-US" altLang="en-US" b="1" dirty="0"/>
              <a:t>Lymph Node</a:t>
            </a:r>
            <a:endParaRPr lang="en-CA" b="1" dirty="0"/>
          </a:p>
        </p:txBody>
      </p:sp>
      <p:pic>
        <p:nvPicPr>
          <p:cNvPr id="5" name="Picture 3" descr="nodefigcorr4.jpeg                                              0000CBFBMacintosh HD                   AC746C6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5257799" cy="5029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E:\Teaching Files\CH1F8.jpg"/>
          <p:cNvPicPr>
            <a:picLocks noChangeAspect="1" noChangeArrowheads="1"/>
          </p:cNvPicPr>
          <p:nvPr/>
        </p:nvPicPr>
        <p:blipFill>
          <a:blip r:embed="rId3" cstate="print">
            <a:extLst>
              <a:ext uri="{28A0092B-C50C-407E-A947-70E740481C1C}">
                <a14:useLocalDpi xmlns:a14="http://schemas.microsoft.com/office/drawing/2010/main" val="0"/>
              </a:ext>
            </a:extLst>
          </a:blip>
          <a:srcRect l="67047"/>
          <a:stretch>
            <a:fillRect/>
          </a:stretch>
        </p:blipFill>
        <p:spPr bwMode="auto">
          <a:xfrm>
            <a:off x="5625536" y="1219200"/>
            <a:ext cx="328986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278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2960" y="286605"/>
            <a:ext cx="7543800" cy="1237396"/>
          </a:xfrm>
        </p:spPr>
        <p:txBody>
          <a:bodyPr/>
          <a:lstStyle/>
          <a:p>
            <a:r>
              <a:rPr lang="en-CA" b="1" dirty="0"/>
              <a:t>Treating lymphomas according to subtype</a:t>
            </a:r>
          </a:p>
        </p:txBody>
      </p:sp>
      <p:sp>
        <p:nvSpPr>
          <p:cNvPr id="15" name="Rectangle 3"/>
          <p:cNvSpPr txBox="1">
            <a:spLocks noChangeArrowheads="1"/>
          </p:cNvSpPr>
          <p:nvPr/>
        </p:nvSpPr>
        <p:spPr>
          <a:xfrm>
            <a:off x="5115499" y="1990753"/>
            <a:ext cx="3814763" cy="4029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Aggressive NHL or HL</a:t>
            </a:r>
          </a:p>
          <a:p>
            <a:endParaRPr lang="en-US" sz="2400" dirty="0"/>
          </a:p>
          <a:p>
            <a:pPr lvl="1"/>
            <a:r>
              <a:rPr lang="en-US" dirty="0">
                <a:solidFill>
                  <a:schemeClr val="tx1">
                    <a:lumMod val="75000"/>
                    <a:lumOff val="25000"/>
                  </a:schemeClr>
                </a:solidFill>
              </a:rPr>
              <a:t>Rapid growth</a:t>
            </a:r>
          </a:p>
          <a:p>
            <a:pPr lvl="1"/>
            <a:r>
              <a:rPr lang="en-US" dirty="0">
                <a:solidFill>
                  <a:schemeClr val="tx1">
                    <a:lumMod val="75000"/>
                    <a:lumOff val="25000"/>
                  </a:schemeClr>
                </a:solidFill>
              </a:rPr>
              <a:t>Often symptomatic</a:t>
            </a:r>
          </a:p>
          <a:p>
            <a:pPr lvl="1"/>
            <a:r>
              <a:rPr lang="en-US" dirty="0">
                <a:solidFill>
                  <a:schemeClr val="tx1">
                    <a:lumMod val="75000"/>
                    <a:lumOff val="25000"/>
                  </a:schemeClr>
                </a:solidFill>
              </a:rPr>
              <a:t>Fatal in months                   (if untreated)</a:t>
            </a:r>
          </a:p>
          <a:p>
            <a:pPr lvl="1"/>
            <a:endParaRPr lang="en-US" dirty="0">
              <a:solidFill>
                <a:schemeClr val="tx1">
                  <a:lumMod val="75000"/>
                  <a:lumOff val="25000"/>
                </a:schemeClr>
              </a:solidFill>
            </a:endParaRPr>
          </a:p>
          <a:p>
            <a:pPr lvl="1"/>
            <a:r>
              <a:rPr lang="en-US" dirty="0">
                <a:solidFill>
                  <a:schemeClr val="tx1">
                    <a:lumMod val="75000"/>
                    <a:lumOff val="25000"/>
                  </a:schemeClr>
                </a:solidFill>
              </a:rPr>
              <a:t>Potential for cure with standard therapy</a:t>
            </a:r>
          </a:p>
        </p:txBody>
      </p:sp>
      <p:sp>
        <p:nvSpPr>
          <p:cNvPr id="16" name="Rectangle 4"/>
          <p:cNvSpPr txBox="1">
            <a:spLocks noChangeArrowheads="1"/>
          </p:cNvSpPr>
          <p:nvPr/>
        </p:nvSpPr>
        <p:spPr>
          <a:xfrm>
            <a:off x="381000" y="1676400"/>
            <a:ext cx="4187175" cy="449580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dirty="0"/>
          </a:p>
          <a:p>
            <a:pPr lvl="1"/>
            <a:endParaRPr lang="en-US" sz="2000" dirty="0"/>
          </a:p>
          <a:p>
            <a:pPr lvl="1"/>
            <a:r>
              <a:rPr lang="en-US" dirty="0"/>
              <a:t>Treat right away</a:t>
            </a:r>
          </a:p>
          <a:p>
            <a:pPr lvl="1"/>
            <a:r>
              <a:rPr lang="en-US" dirty="0"/>
              <a:t>Goal of initial treatment is to try to cure</a:t>
            </a:r>
          </a:p>
          <a:p>
            <a:pPr lvl="1"/>
            <a:r>
              <a:rPr lang="en-US" dirty="0"/>
              <a:t>More toxic treatments may be necessary</a:t>
            </a:r>
          </a:p>
          <a:p>
            <a:pPr lvl="1"/>
            <a:endParaRPr lang="en-US" dirty="0"/>
          </a:p>
          <a:p>
            <a:pPr lvl="1"/>
            <a:r>
              <a:rPr lang="en-US" dirty="0"/>
              <a:t>Not everyone will be cured</a:t>
            </a:r>
          </a:p>
        </p:txBody>
      </p:sp>
      <p:sp>
        <p:nvSpPr>
          <p:cNvPr id="2" name="Right Arrow 1"/>
          <p:cNvSpPr/>
          <p:nvPr/>
        </p:nvSpPr>
        <p:spPr>
          <a:xfrm rot="12298901">
            <a:off x="4277026" y="4422930"/>
            <a:ext cx="116586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533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Definition </a:t>
            </a:r>
            <a:endParaRPr lang="en-US" sz="5400" dirty="0"/>
          </a:p>
        </p:txBody>
      </p:sp>
      <p:sp>
        <p:nvSpPr>
          <p:cNvPr id="3" name="Content Placeholder 2"/>
          <p:cNvSpPr>
            <a:spLocks noGrp="1"/>
          </p:cNvSpPr>
          <p:nvPr>
            <p:ph idx="1"/>
          </p:nvPr>
        </p:nvSpPr>
        <p:spPr/>
        <p:txBody>
          <a:bodyPr>
            <a:normAutofit/>
          </a:bodyPr>
          <a:lstStyle/>
          <a:p>
            <a:r>
              <a:rPr lang="en-US" sz="3200" dirty="0" err="1" smtClean="0"/>
              <a:t>Lymphoproliferative</a:t>
            </a:r>
            <a:r>
              <a:rPr lang="en-US" sz="3200" dirty="0" smtClean="0"/>
              <a:t> disorders are a heterogeneous group of </a:t>
            </a:r>
            <a:r>
              <a:rPr lang="en-US" sz="3200" dirty="0" smtClean="0">
                <a:solidFill>
                  <a:srgbClr val="FF0000"/>
                </a:solidFill>
              </a:rPr>
              <a:t>malignant </a:t>
            </a:r>
            <a:r>
              <a:rPr lang="en-US" sz="3200" dirty="0" err="1" smtClean="0">
                <a:solidFill>
                  <a:srgbClr val="FF0000"/>
                </a:solidFill>
              </a:rPr>
              <a:t>clonal</a:t>
            </a:r>
            <a:r>
              <a:rPr lang="en-US" sz="3200" dirty="0" smtClean="0">
                <a:solidFill>
                  <a:srgbClr val="FF0000"/>
                </a:solidFill>
              </a:rPr>
              <a:t> proliferations of lymphocytes</a:t>
            </a:r>
          </a:p>
          <a:p>
            <a:r>
              <a:rPr lang="en-US" sz="3200" dirty="0" smtClean="0"/>
              <a:t>Classified as sub-types of non-Hodgkin’s lymphoma</a:t>
            </a:r>
          </a:p>
          <a:p>
            <a:r>
              <a:rPr lang="en-US" sz="3200" dirty="0" smtClean="0"/>
              <a:t>B-, T- and NK-cell lineages</a:t>
            </a:r>
            <a:endParaRPr lang="en-US" sz="3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6604"/>
            <a:ext cx="8229600" cy="1450757"/>
          </a:xfrm>
        </p:spPr>
        <p:txBody>
          <a:bodyPr>
            <a:normAutofit/>
          </a:bodyPr>
          <a:lstStyle/>
          <a:p>
            <a:r>
              <a:rPr lang="en-US" sz="4400" b="1" dirty="0" smtClean="0"/>
              <a:t>CD</a:t>
            </a:r>
            <a:r>
              <a:rPr lang="ru-RU" sz="4400" b="1" dirty="0" smtClean="0"/>
              <a:t> (</a:t>
            </a:r>
            <a:r>
              <a:rPr lang="en-US" sz="4400" b="1" dirty="0" err="1" smtClean="0"/>
              <a:t>claster</a:t>
            </a:r>
            <a:r>
              <a:rPr lang="en-US" sz="4400" b="1" dirty="0" smtClean="0"/>
              <a:t> differentiation</a:t>
            </a:r>
            <a:r>
              <a:rPr lang="ru-RU" sz="4400" b="1" dirty="0" smtClean="0"/>
              <a:t>) </a:t>
            </a:r>
            <a:r>
              <a:rPr lang="en-US" sz="4400" b="1" dirty="0" err="1" smtClean="0"/>
              <a:t>antigenes</a:t>
            </a:r>
            <a:r>
              <a:rPr lang="en-US" sz="4400" b="1" dirty="0" smtClean="0"/>
              <a:t> of B-cells</a:t>
            </a:r>
            <a:endParaRPr lang="ru-RU" sz="4400" b="1" dirty="0"/>
          </a:p>
        </p:txBody>
      </p:sp>
      <p:sp>
        <p:nvSpPr>
          <p:cNvPr id="3" name="Содержимое 2"/>
          <p:cNvSpPr>
            <a:spLocks noGrp="1"/>
          </p:cNvSpPr>
          <p:nvPr>
            <p:ph idx="1"/>
          </p:nvPr>
        </p:nvSpPr>
        <p:spPr>
          <a:xfrm>
            <a:off x="457200" y="1845734"/>
            <a:ext cx="8229599" cy="4326466"/>
          </a:xfrm>
        </p:spPr>
        <p:txBody>
          <a:bodyPr/>
          <a:lstStyle/>
          <a:p>
            <a:r>
              <a:rPr lang="en-US" sz="3600" dirty="0" err="1" smtClean="0"/>
              <a:t>Pluripotent</a:t>
            </a:r>
            <a:r>
              <a:rPr lang="en-US" sz="3600" dirty="0" smtClean="0"/>
              <a:t> stem cell</a:t>
            </a:r>
            <a:r>
              <a:rPr lang="ru-RU" sz="3600" dirty="0" smtClean="0"/>
              <a:t> – </a:t>
            </a:r>
            <a:r>
              <a:rPr lang="en-US" sz="3600" dirty="0" smtClean="0"/>
              <a:t>only CD-34</a:t>
            </a:r>
            <a:r>
              <a:rPr lang="ru-RU" sz="3600" dirty="0" smtClean="0"/>
              <a:t>, </a:t>
            </a:r>
            <a:r>
              <a:rPr lang="en-US" sz="3600" dirty="0" smtClean="0"/>
              <a:t>is absent on pre-B-lymph-s</a:t>
            </a:r>
          </a:p>
          <a:p>
            <a:r>
              <a:rPr lang="en-US" sz="3600" dirty="0" smtClean="0"/>
              <a:t>CD-10</a:t>
            </a:r>
            <a:r>
              <a:rPr lang="ru-RU" sz="3600" dirty="0" smtClean="0"/>
              <a:t> – </a:t>
            </a:r>
            <a:r>
              <a:rPr lang="en-US" sz="3600" dirty="0" smtClean="0"/>
              <a:t>the earliest </a:t>
            </a:r>
            <a:r>
              <a:rPr lang="ru-RU" sz="3600" dirty="0" smtClean="0"/>
              <a:t>В-</a:t>
            </a:r>
            <a:r>
              <a:rPr lang="en-US" sz="3600" dirty="0" smtClean="0"/>
              <a:t>cell</a:t>
            </a:r>
            <a:r>
              <a:rPr lang="ru-RU" sz="3600" dirty="0" smtClean="0"/>
              <a:t> </a:t>
            </a:r>
            <a:r>
              <a:rPr lang="en-US" sz="3600" dirty="0" smtClean="0"/>
              <a:t>AG</a:t>
            </a:r>
            <a:r>
              <a:rPr lang="ru-RU" sz="3600" dirty="0" smtClean="0"/>
              <a:t>. </a:t>
            </a:r>
            <a:r>
              <a:rPr lang="en-US" sz="3600" dirty="0" smtClean="0"/>
              <a:t>Is present on blasts</a:t>
            </a:r>
          </a:p>
          <a:p>
            <a:r>
              <a:rPr lang="en-US" sz="3600" dirty="0" smtClean="0"/>
              <a:t>CD-11a</a:t>
            </a:r>
            <a:r>
              <a:rPr lang="ru-RU" sz="3600" dirty="0" smtClean="0"/>
              <a:t> – </a:t>
            </a:r>
            <a:r>
              <a:rPr lang="en-US" sz="3600" dirty="0" smtClean="0"/>
              <a:t>hairy </a:t>
            </a:r>
            <a:r>
              <a:rPr lang="ru-RU" sz="3600" dirty="0" smtClean="0"/>
              <a:t>В</a:t>
            </a:r>
            <a:r>
              <a:rPr lang="en-US" sz="3600" dirty="0" smtClean="0"/>
              <a:t>-cells</a:t>
            </a:r>
          </a:p>
          <a:p>
            <a:r>
              <a:rPr lang="en-US" sz="3600" dirty="0" smtClean="0"/>
              <a:t>CD-19 CD-20 CD-22</a:t>
            </a:r>
            <a:r>
              <a:rPr lang="ru-RU" sz="3600" dirty="0" smtClean="0"/>
              <a:t> – </a:t>
            </a:r>
            <a:r>
              <a:rPr lang="en-US" sz="3600" dirty="0" smtClean="0"/>
              <a:t>precursors of </a:t>
            </a:r>
            <a:r>
              <a:rPr lang="ru-RU" sz="3600" dirty="0" smtClean="0"/>
              <a:t>В-</a:t>
            </a:r>
            <a:r>
              <a:rPr lang="en-US" sz="3600" dirty="0" smtClean="0"/>
              <a:t>cells</a:t>
            </a:r>
          </a:p>
          <a:p>
            <a:r>
              <a:rPr lang="en-US" sz="3600" dirty="0" smtClean="0"/>
              <a:t>CD-38 CD-85</a:t>
            </a:r>
            <a:r>
              <a:rPr lang="ru-RU" sz="3600" dirty="0" smtClean="0"/>
              <a:t> – </a:t>
            </a:r>
            <a:r>
              <a:rPr lang="en-US" sz="3600" dirty="0" smtClean="0"/>
              <a:t>plasma cells </a:t>
            </a:r>
            <a:r>
              <a:rPr lang="en-US" sz="3600" dirty="0" err="1" smtClean="0"/>
              <a:t>antigenes</a:t>
            </a:r>
            <a:endParaRPr lang="ru-RU" sz="3600" dirty="0" smtClean="0"/>
          </a:p>
          <a:p>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86604"/>
            <a:ext cx="8077200" cy="1450757"/>
          </a:xfrm>
        </p:spPr>
        <p:txBody>
          <a:bodyPr>
            <a:normAutofit/>
          </a:bodyPr>
          <a:lstStyle/>
          <a:p>
            <a:r>
              <a:rPr lang="en-US" sz="4400" b="1" dirty="0" smtClean="0"/>
              <a:t>CD</a:t>
            </a:r>
            <a:r>
              <a:rPr lang="ru-RU" sz="4400" b="1" dirty="0" smtClean="0"/>
              <a:t> (</a:t>
            </a:r>
            <a:r>
              <a:rPr lang="en-US" sz="4400" b="1" dirty="0" err="1" smtClean="0"/>
              <a:t>claster</a:t>
            </a:r>
            <a:r>
              <a:rPr lang="en-US" sz="4400" b="1" dirty="0" smtClean="0"/>
              <a:t> differentiation</a:t>
            </a:r>
            <a:r>
              <a:rPr lang="ru-RU" sz="4400" b="1" dirty="0" smtClean="0"/>
              <a:t>) </a:t>
            </a:r>
            <a:r>
              <a:rPr lang="en-US" sz="4400" b="1" dirty="0" err="1" smtClean="0"/>
              <a:t>antigenes</a:t>
            </a:r>
            <a:r>
              <a:rPr lang="en-US" sz="4400" b="1" dirty="0" smtClean="0"/>
              <a:t> of T-cells</a:t>
            </a:r>
            <a:endParaRPr lang="ru-RU" sz="4400" b="1" dirty="0"/>
          </a:p>
        </p:txBody>
      </p:sp>
      <p:sp>
        <p:nvSpPr>
          <p:cNvPr id="3" name="Содержимое 2"/>
          <p:cNvSpPr>
            <a:spLocks noGrp="1"/>
          </p:cNvSpPr>
          <p:nvPr>
            <p:ph idx="1"/>
          </p:nvPr>
        </p:nvSpPr>
        <p:spPr>
          <a:xfrm>
            <a:off x="457200" y="1845734"/>
            <a:ext cx="8229599" cy="4250266"/>
          </a:xfrm>
        </p:spPr>
        <p:txBody>
          <a:bodyPr/>
          <a:lstStyle/>
          <a:p>
            <a:r>
              <a:rPr lang="en-US" sz="3600" dirty="0" smtClean="0"/>
              <a:t>CD-7</a:t>
            </a:r>
            <a:r>
              <a:rPr lang="ru-RU" sz="3600" dirty="0" smtClean="0"/>
              <a:t> – </a:t>
            </a:r>
            <a:r>
              <a:rPr lang="en-US" sz="3600" dirty="0" smtClean="0"/>
              <a:t>the earliest</a:t>
            </a:r>
          </a:p>
          <a:p>
            <a:r>
              <a:rPr lang="en-US" sz="3600" dirty="0" smtClean="0"/>
              <a:t>CD-3 CD-5 CD-2 </a:t>
            </a:r>
            <a:r>
              <a:rPr lang="ru-RU" sz="3600" dirty="0" smtClean="0"/>
              <a:t>–</a:t>
            </a:r>
            <a:r>
              <a:rPr lang="en-US" sz="3600" dirty="0" smtClean="0"/>
              <a:t> mature cells </a:t>
            </a:r>
            <a:r>
              <a:rPr lang="ru-RU" sz="3600" dirty="0" smtClean="0"/>
              <a:t>(</a:t>
            </a:r>
            <a:r>
              <a:rPr lang="en-US" sz="3600" dirty="0" smtClean="0"/>
              <a:t>thymus</a:t>
            </a:r>
            <a:r>
              <a:rPr lang="ru-RU" sz="3600" dirty="0" smtClean="0"/>
              <a:t>)</a:t>
            </a:r>
            <a:endParaRPr lang="en-US" sz="3600" dirty="0" smtClean="0"/>
          </a:p>
          <a:p>
            <a:r>
              <a:rPr lang="en-US" sz="3600" dirty="0" smtClean="0"/>
              <a:t>CD-4 →</a:t>
            </a:r>
            <a:r>
              <a:rPr lang="ru-RU" sz="3600" dirty="0" smtClean="0"/>
              <a:t> </a:t>
            </a:r>
            <a:r>
              <a:rPr lang="en-US" sz="3600" dirty="0" smtClean="0"/>
              <a:t>T-helper</a:t>
            </a:r>
          </a:p>
          <a:p>
            <a:r>
              <a:rPr lang="en-US" sz="3600" dirty="0" smtClean="0"/>
              <a:t>CD-8</a:t>
            </a:r>
            <a:r>
              <a:rPr lang="ru-RU" sz="3600" dirty="0" smtClean="0"/>
              <a:t> → </a:t>
            </a:r>
            <a:r>
              <a:rPr lang="en-US" sz="3600" dirty="0" smtClean="0"/>
              <a:t>T-</a:t>
            </a:r>
            <a:r>
              <a:rPr lang="en-US" sz="3600" dirty="0" err="1" smtClean="0"/>
              <a:t>supressor</a:t>
            </a:r>
            <a:endParaRPr lang="en-US" sz="3600" dirty="0" smtClean="0"/>
          </a:p>
          <a:p>
            <a:r>
              <a:rPr lang="en-US" sz="3600" dirty="0" smtClean="0"/>
              <a:t>CD-57 CD-16</a:t>
            </a:r>
            <a:r>
              <a:rPr lang="ru-RU" sz="3600" dirty="0" smtClean="0"/>
              <a:t> → </a:t>
            </a:r>
            <a:r>
              <a:rPr lang="en-US" sz="3600" dirty="0" smtClean="0"/>
              <a:t>NK</a:t>
            </a:r>
          </a:p>
          <a:p>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800" b="1" dirty="0" smtClean="0"/>
              <a:t>B-cells  maturing  stages</a:t>
            </a:r>
            <a:endParaRPr lang="ru-RU" sz="4800" b="1" dirty="0"/>
          </a:p>
        </p:txBody>
      </p:sp>
      <p:sp>
        <p:nvSpPr>
          <p:cNvPr id="4" name="Прямоугольник 3"/>
          <p:cNvSpPr/>
          <p:nvPr/>
        </p:nvSpPr>
        <p:spPr>
          <a:xfrm>
            <a:off x="609600" y="1981200"/>
            <a:ext cx="3200400" cy="553998"/>
          </a:xfrm>
          <a:prstGeom prst="rect">
            <a:avLst/>
          </a:prstGeom>
        </p:spPr>
        <p:txBody>
          <a:bodyPr wrap="square">
            <a:spAutoFit/>
          </a:bodyPr>
          <a:lstStyle/>
          <a:p>
            <a:r>
              <a:rPr lang="en-US" sz="3000" dirty="0" smtClean="0"/>
              <a:t>AG-non-depended</a:t>
            </a:r>
            <a:endParaRPr lang="ru-RU" sz="3000" dirty="0"/>
          </a:p>
        </p:txBody>
      </p:sp>
      <p:sp>
        <p:nvSpPr>
          <p:cNvPr id="5" name="Прямоугольник 4"/>
          <p:cNvSpPr/>
          <p:nvPr/>
        </p:nvSpPr>
        <p:spPr>
          <a:xfrm>
            <a:off x="5410200" y="1981200"/>
            <a:ext cx="3200400" cy="553998"/>
          </a:xfrm>
          <a:prstGeom prst="rect">
            <a:avLst/>
          </a:prstGeom>
        </p:spPr>
        <p:txBody>
          <a:bodyPr wrap="square">
            <a:spAutoFit/>
          </a:bodyPr>
          <a:lstStyle/>
          <a:p>
            <a:r>
              <a:rPr lang="en-US" sz="3000" dirty="0" smtClean="0"/>
              <a:t>AG-dependent</a:t>
            </a:r>
            <a:endParaRPr lang="ru-RU" sz="3000" dirty="0"/>
          </a:p>
        </p:txBody>
      </p:sp>
      <p:sp>
        <p:nvSpPr>
          <p:cNvPr id="6" name="Прямоугольник 5"/>
          <p:cNvSpPr/>
          <p:nvPr/>
        </p:nvSpPr>
        <p:spPr>
          <a:xfrm>
            <a:off x="762000" y="2743201"/>
            <a:ext cx="3429000" cy="1200329"/>
          </a:xfrm>
          <a:prstGeom prst="rect">
            <a:avLst/>
          </a:prstGeom>
        </p:spPr>
        <p:txBody>
          <a:bodyPr wrap="square">
            <a:spAutoFit/>
          </a:bodyPr>
          <a:lstStyle/>
          <a:p>
            <a:r>
              <a:rPr lang="en-US" sz="2400" dirty="0" smtClean="0"/>
              <a:t>In bone marrow</a:t>
            </a:r>
            <a:endParaRPr lang="ru-RU" sz="2400" dirty="0" smtClean="0"/>
          </a:p>
          <a:p>
            <a:r>
              <a:rPr lang="en-US" sz="2400" dirty="0" smtClean="0"/>
              <a:t>Under influence of interleukins</a:t>
            </a:r>
            <a:endParaRPr lang="ru-RU" sz="2400" dirty="0"/>
          </a:p>
        </p:txBody>
      </p:sp>
      <p:sp>
        <p:nvSpPr>
          <p:cNvPr id="7" name="Прямоугольник 6"/>
          <p:cNvSpPr/>
          <p:nvPr/>
        </p:nvSpPr>
        <p:spPr>
          <a:xfrm>
            <a:off x="5105400" y="2819400"/>
            <a:ext cx="3581400" cy="1938992"/>
          </a:xfrm>
          <a:prstGeom prst="rect">
            <a:avLst/>
          </a:prstGeom>
        </p:spPr>
        <p:txBody>
          <a:bodyPr wrap="square">
            <a:spAutoFit/>
          </a:bodyPr>
          <a:lstStyle/>
          <a:p>
            <a:r>
              <a:rPr lang="en-US" sz="2400" dirty="0" smtClean="0"/>
              <a:t>In lymphatic organs </a:t>
            </a:r>
            <a:r>
              <a:rPr lang="ru-RU" sz="2400" dirty="0" smtClean="0"/>
              <a:t>(</a:t>
            </a:r>
            <a:r>
              <a:rPr lang="en-US" sz="2400" dirty="0" smtClean="0"/>
              <a:t>spleen, lymph</a:t>
            </a:r>
            <a:r>
              <a:rPr lang="ru-RU" sz="2400" dirty="0" smtClean="0"/>
              <a:t>.</a:t>
            </a:r>
            <a:r>
              <a:rPr lang="en-US" sz="2400" dirty="0" smtClean="0"/>
              <a:t> nodes, tonsils</a:t>
            </a:r>
            <a:r>
              <a:rPr lang="ru-RU" sz="2400" dirty="0" smtClean="0"/>
              <a:t>)</a:t>
            </a:r>
          </a:p>
          <a:p>
            <a:r>
              <a:rPr lang="en-US" sz="2400" dirty="0" smtClean="0"/>
              <a:t>Under AG-stimulation, with T-cells</a:t>
            </a:r>
            <a:endParaRPr lang="ru-RU" sz="2400"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Лимфатический узел"/>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619500" y="800098"/>
            <a:ext cx="6324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8600" y="914400"/>
            <a:ext cx="4191000" cy="4307384"/>
          </a:xfrm>
          <a:prstGeom prst="rect">
            <a:avLst/>
          </a:prstGeom>
        </p:spPr>
        <p:txBody>
          <a:bodyPr wrap="square">
            <a:spAutoFit/>
          </a:bodyPr>
          <a:lstStyle/>
          <a:p>
            <a:pPr>
              <a:spcBef>
                <a:spcPts val="0"/>
              </a:spcBef>
            </a:pPr>
            <a:r>
              <a:rPr lang="en-US" sz="2400" dirty="0" smtClean="0"/>
              <a:t>1</a:t>
            </a:r>
            <a:r>
              <a:rPr lang="ru-RU" sz="2400" dirty="0" smtClean="0"/>
              <a:t>– </a:t>
            </a:r>
            <a:r>
              <a:rPr lang="en-US" sz="2400" dirty="0" smtClean="0"/>
              <a:t>lymph. node</a:t>
            </a:r>
            <a:endParaRPr lang="ru-RU" sz="2400" dirty="0" smtClean="0"/>
          </a:p>
          <a:p>
            <a:pPr>
              <a:spcBef>
                <a:spcPts val="0"/>
              </a:spcBef>
            </a:pPr>
            <a:r>
              <a:rPr lang="en-US" sz="2400" dirty="0" smtClean="0"/>
              <a:t>3</a:t>
            </a:r>
            <a:r>
              <a:rPr lang="ru-RU" sz="2400" dirty="0" smtClean="0"/>
              <a:t> – </a:t>
            </a:r>
            <a:r>
              <a:rPr lang="en-US" sz="2400" dirty="0" err="1" smtClean="0"/>
              <a:t>herminative</a:t>
            </a:r>
            <a:r>
              <a:rPr lang="en-US" sz="2400" dirty="0" smtClean="0"/>
              <a:t> center</a:t>
            </a:r>
            <a:r>
              <a:rPr lang="ru-RU" sz="2400" dirty="0" smtClean="0"/>
              <a:t>– </a:t>
            </a:r>
            <a:r>
              <a:rPr lang="en-US" sz="2400" dirty="0" smtClean="0"/>
              <a:t>dark zone</a:t>
            </a:r>
            <a:r>
              <a:rPr lang="ru-RU" sz="2400" dirty="0" smtClean="0"/>
              <a:t>: </a:t>
            </a:r>
            <a:r>
              <a:rPr lang="en-US" sz="2400" u="sng" dirty="0" err="1" smtClean="0"/>
              <a:t>centrocytes</a:t>
            </a:r>
            <a:r>
              <a:rPr lang="ru-RU" sz="2400" dirty="0" smtClean="0"/>
              <a:t>– </a:t>
            </a:r>
            <a:r>
              <a:rPr lang="en-US" sz="2400" dirty="0" smtClean="0"/>
              <a:t>AG selection</a:t>
            </a:r>
            <a:endParaRPr lang="ru-RU" sz="2400" dirty="0" smtClean="0"/>
          </a:p>
          <a:p>
            <a:pPr>
              <a:spcBef>
                <a:spcPts val="0"/>
              </a:spcBef>
            </a:pPr>
            <a:r>
              <a:rPr lang="en-US" sz="2400" dirty="0" smtClean="0"/>
              <a:t>4A</a:t>
            </a:r>
            <a:r>
              <a:rPr lang="ru-RU" sz="2400" dirty="0" smtClean="0"/>
              <a:t> – </a:t>
            </a:r>
            <a:r>
              <a:rPr lang="en-US" sz="2400" dirty="0" err="1" smtClean="0"/>
              <a:t>herminative</a:t>
            </a:r>
            <a:r>
              <a:rPr lang="en-US" sz="2400" dirty="0" smtClean="0"/>
              <a:t> center</a:t>
            </a:r>
            <a:r>
              <a:rPr lang="ru-RU" sz="2400" dirty="0" smtClean="0"/>
              <a:t>– </a:t>
            </a:r>
            <a:r>
              <a:rPr lang="en-US" sz="2400" dirty="0" smtClean="0"/>
              <a:t>light zone</a:t>
            </a:r>
            <a:r>
              <a:rPr lang="ru-RU" sz="2400" dirty="0" smtClean="0"/>
              <a:t>: </a:t>
            </a:r>
            <a:r>
              <a:rPr lang="en-US" sz="2400" dirty="0" smtClean="0"/>
              <a:t> </a:t>
            </a:r>
            <a:r>
              <a:rPr lang="en-US" sz="2400" u="sng" dirty="0" err="1" smtClean="0"/>
              <a:t>centroblasts</a:t>
            </a:r>
            <a:r>
              <a:rPr lang="en-US" sz="2400" dirty="0" smtClean="0"/>
              <a:t> </a:t>
            </a:r>
            <a:r>
              <a:rPr lang="ru-RU" sz="2400" dirty="0" smtClean="0"/>
              <a:t>– </a:t>
            </a:r>
            <a:r>
              <a:rPr lang="en-US" sz="2400" dirty="0" smtClean="0"/>
              <a:t>reproduction of selected B-cells</a:t>
            </a:r>
            <a:endParaRPr lang="ru-RU" sz="2400" dirty="0" smtClean="0"/>
          </a:p>
          <a:p>
            <a:pPr>
              <a:spcBef>
                <a:spcPts val="0"/>
              </a:spcBef>
            </a:pPr>
            <a:r>
              <a:rPr lang="ru-RU" sz="2400" dirty="0" smtClean="0"/>
              <a:t>4Б– </a:t>
            </a:r>
            <a:r>
              <a:rPr lang="en-US" sz="2400" dirty="0" smtClean="0"/>
              <a:t>mantle zone</a:t>
            </a:r>
            <a:r>
              <a:rPr lang="ru-RU" sz="2400" dirty="0" smtClean="0"/>
              <a:t>: </a:t>
            </a:r>
            <a:r>
              <a:rPr lang="en-US" sz="2400" dirty="0" smtClean="0"/>
              <a:t> </a:t>
            </a:r>
            <a:r>
              <a:rPr lang="en-US" sz="2400" u="sng" dirty="0" err="1" smtClean="0"/>
              <a:t>immunoblasts</a:t>
            </a:r>
            <a:r>
              <a:rPr lang="en-US" sz="2400" u="sng" dirty="0" smtClean="0"/>
              <a:t> </a:t>
            </a:r>
            <a:r>
              <a:rPr lang="ru-RU" sz="2400" dirty="0" smtClean="0"/>
              <a:t>– </a:t>
            </a:r>
            <a:r>
              <a:rPr lang="en-US" sz="2400" dirty="0" smtClean="0"/>
              <a:t>processing of </a:t>
            </a:r>
            <a:r>
              <a:rPr lang="ru-RU" sz="2400" dirty="0" smtClean="0"/>
              <a:t> </a:t>
            </a:r>
          </a:p>
          <a:p>
            <a:pPr>
              <a:spcBef>
                <a:spcPts val="0"/>
              </a:spcBef>
            </a:pPr>
            <a:r>
              <a:rPr lang="en-US" sz="2400" dirty="0" smtClean="0"/>
              <a:t>memory cells and plasma cells</a:t>
            </a:r>
            <a:endParaRPr lang="ru-RU" sz="2400" dirty="0" smtClean="0"/>
          </a:p>
          <a:p>
            <a:pPr>
              <a:spcBef>
                <a:spcPts val="0"/>
              </a:spcBef>
            </a:pPr>
            <a:r>
              <a:rPr lang="ru-RU" sz="2400" dirty="0" smtClean="0"/>
              <a:t>5 – </a:t>
            </a:r>
            <a:r>
              <a:rPr lang="en-US" sz="2400" dirty="0" smtClean="0"/>
              <a:t>marginal zone</a:t>
            </a:r>
            <a:r>
              <a:rPr lang="ru-RU" sz="2400" dirty="0" smtClean="0"/>
              <a:t>: </a:t>
            </a:r>
            <a:r>
              <a:rPr lang="en-US" sz="2400" dirty="0" smtClean="0"/>
              <a:t>mature </a:t>
            </a:r>
            <a:r>
              <a:rPr lang="ru-RU" sz="2400" dirty="0" smtClean="0"/>
              <a:t>В-</a:t>
            </a:r>
            <a:r>
              <a:rPr lang="en-US" sz="2400" dirty="0" smtClean="0"/>
              <a:t>cells </a:t>
            </a:r>
            <a:endParaRPr lang="ru-RU"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960" y="286605"/>
            <a:ext cx="7543800" cy="1084996"/>
          </a:xfrm>
        </p:spPr>
        <p:txBody>
          <a:bodyPr>
            <a:normAutofit/>
          </a:bodyPr>
          <a:lstStyle/>
          <a:p>
            <a:r>
              <a:rPr lang="en-US" sz="4800" b="1" dirty="0" smtClean="0"/>
              <a:t>Classifications</a:t>
            </a:r>
            <a:endParaRPr lang="ru-RU" sz="4800" b="1" dirty="0"/>
          </a:p>
        </p:txBody>
      </p:sp>
      <p:sp>
        <p:nvSpPr>
          <p:cNvPr id="5" name="Содержимое 4"/>
          <p:cNvSpPr>
            <a:spLocks noGrp="1"/>
          </p:cNvSpPr>
          <p:nvPr>
            <p:ph idx="1"/>
          </p:nvPr>
        </p:nvSpPr>
        <p:spPr/>
        <p:txBody>
          <a:bodyPr>
            <a:noAutofit/>
          </a:bodyPr>
          <a:lstStyle/>
          <a:p>
            <a:pPr>
              <a:buNone/>
            </a:pPr>
            <a:r>
              <a:rPr lang="en-US" sz="2400" dirty="0" smtClean="0"/>
              <a:t>1832 - Thomas Hodgkin: first description of lymphoma</a:t>
            </a:r>
          </a:p>
          <a:p>
            <a:pPr>
              <a:buNone/>
            </a:pPr>
            <a:r>
              <a:rPr lang="en-US" sz="2400" dirty="0" smtClean="0"/>
              <a:t> 1966 – </a:t>
            </a:r>
            <a:r>
              <a:rPr lang="en-US" sz="2400" dirty="0" err="1" smtClean="0"/>
              <a:t>Rappaport</a:t>
            </a:r>
            <a:endParaRPr lang="en-US" sz="2400" dirty="0" smtClean="0"/>
          </a:p>
          <a:p>
            <a:pPr>
              <a:buNone/>
            </a:pPr>
            <a:r>
              <a:rPr lang="en-US" sz="2400" dirty="0" smtClean="0"/>
              <a:t> 1973 – BNLI</a:t>
            </a:r>
          </a:p>
          <a:p>
            <a:pPr>
              <a:buNone/>
            </a:pPr>
            <a:r>
              <a:rPr lang="en-US" sz="2400" dirty="0" smtClean="0"/>
              <a:t> 1974 – Like/</a:t>
            </a:r>
            <a:r>
              <a:rPr lang="en-US" sz="2400" dirty="0" err="1" smtClean="0"/>
              <a:t>Lennert</a:t>
            </a:r>
            <a:endParaRPr lang="en-US" sz="2400" dirty="0" smtClean="0"/>
          </a:p>
          <a:p>
            <a:pPr>
              <a:buNone/>
            </a:pPr>
            <a:r>
              <a:rPr lang="en-US" sz="2400" dirty="0" smtClean="0"/>
              <a:t> 1974 – </a:t>
            </a:r>
            <a:r>
              <a:rPr lang="en-US" sz="2400" dirty="0" err="1" smtClean="0"/>
              <a:t>Lukes</a:t>
            </a:r>
            <a:r>
              <a:rPr lang="en-US" sz="2400" dirty="0" smtClean="0"/>
              <a:t>/Collins</a:t>
            </a:r>
          </a:p>
          <a:p>
            <a:pPr>
              <a:buNone/>
            </a:pPr>
            <a:r>
              <a:rPr lang="en-US" sz="2400" dirty="0" smtClean="0"/>
              <a:t> 1976 – WHO</a:t>
            </a:r>
          </a:p>
          <a:p>
            <a:pPr>
              <a:buNone/>
            </a:pPr>
            <a:r>
              <a:rPr lang="en-US" sz="2400" dirty="0" smtClean="0"/>
              <a:t> 1982 – Working Formulation</a:t>
            </a:r>
          </a:p>
          <a:p>
            <a:pPr>
              <a:buNone/>
            </a:pPr>
            <a:r>
              <a:rPr lang="en-US" sz="2400" dirty="0" smtClean="0"/>
              <a:t> 1994 – REAL</a:t>
            </a:r>
          </a:p>
          <a:p>
            <a:pPr marL="457200" indent="-457200">
              <a:buNone/>
            </a:pPr>
            <a:r>
              <a:rPr lang="en-US" sz="2400" dirty="0" smtClean="0"/>
              <a:t> 2001 – WHO, updated 2008</a:t>
            </a:r>
            <a:endParaRPr lang="ru-RU"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D:\-=Learnin=-\умка\гематология\лимфомы классификация.png"/>
          <p:cNvPicPr>
            <a:picLocks noGrp="1" noChangeAspect="1" noChangeArrowheads="1"/>
          </p:cNvPicPr>
          <p:nvPr>
            <p:ph idx="1"/>
          </p:nvPr>
        </p:nvPicPr>
        <p:blipFill>
          <a:blip r:embed="rId2" cstate="print"/>
          <a:srcRect l="28059" t="30580" r="13513" b="8954"/>
          <a:stretch>
            <a:fillRect/>
          </a:stretch>
        </p:blipFill>
        <p:spPr bwMode="auto">
          <a:xfrm>
            <a:off x="228600" y="0"/>
            <a:ext cx="8458200" cy="63246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33400"/>
            <a:ext cx="7543800" cy="856395"/>
          </a:xfrm>
        </p:spPr>
        <p:txBody>
          <a:bodyPr>
            <a:normAutofit/>
          </a:bodyPr>
          <a:lstStyle/>
          <a:p>
            <a:r>
              <a:rPr lang="en-US" sz="5400" dirty="0" smtClean="0"/>
              <a:t>Etiology </a:t>
            </a:r>
            <a:endParaRPr lang="en-US" sz="5400" dirty="0"/>
          </a:p>
        </p:txBody>
      </p:sp>
      <p:sp>
        <p:nvSpPr>
          <p:cNvPr id="3" name="Content Placeholder 2"/>
          <p:cNvSpPr>
            <a:spLocks noGrp="1"/>
          </p:cNvSpPr>
          <p:nvPr>
            <p:ph idx="1"/>
          </p:nvPr>
        </p:nvSpPr>
        <p:spPr>
          <a:xfrm>
            <a:off x="457201" y="1845734"/>
            <a:ext cx="8382000" cy="4402666"/>
          </a:xfrm>
        </p:spPr>
        <p:txBody>
          <a:bodyPr>
            <a:normAutofit fontScale="70000" lnSpcReduction="20000"/>
          </a:bodyPr>
          <a:lstStyle/>
          <a:p>
            <a:r>
              <a:rPr lang="en-US" sz="2700" dirty="0" smtClean="0"/>
              <a:t> Requires a number of distinct transforming events to occur within the affected cells</a:t>
            </a:r>
          </a:p>
          <a:p>
            <a:r>
              <a:rPr lang="en-US" sz="2700" dirty="0" smtClean="0"/>
              <a:t>Risk factors are</a:t>
            </a:r>
          </a:p>
          <a:p>
            <a:pPr lvl="1">
              <a:buFont typeface="Wingdings" panose="05000000000000000000" pitchFamily="2" charset="2"/>
              <a:buChar char="Ø"/>
            </a:pPr>
            <a:r>
              <a:rPr lang="en-US" sz="2700" dirty="0" smtClean="0"/>
              <a:t>Altered immunity</a:t>
            </a:r>
          </a:p>
          <a:p>
            <a:pPr lvl="2">
              <a:buFont typeface="Wingdings" panose="05000000000000000000" pitchFamily="2" charset="2"/>
              <a:buChar char="§"/>
            </a:pPr>
            <a:r>
              <a:rPr lang="en-US" sz="2700" dirty="0" smtClean="0"/>
              <a:t>Inherited syndromes</a:t>
            </a:r>
            <a:endParaRPr lang="en-US" sz="2700" dirty="0"/>
          </a:p>
          <a:p>
            <a:pPr lvl="3"/>
            <a:r>
              <a:rPr lang="en-US" sz="2700" dirty="0"/>
              <a:t>ataxia telangiectasia</a:t>
            </a:r>
          </a:p>
          <a:p>
            <a:pPr lvl="3"/>
            <a:r>
              <a:rPr lang="en-US" sz="2700" dirty="0" err="1" smtClean="0"/>
              <a:t>Wiskott</a:t>
            </a:r>
            <a:r>
              <a:rPr lang="en-US" sz="2700" dirty="0" smtClean="0"/>
              <a:t> - Aldrich </a:t>
            </a:r>
            <a:r>
              <a:rPr lang="en-US" sz="2700" dirty="0"/>
              <a:t>syndrome </a:t>
            </a:r>
          </a:p>
          <a:p>
            <a:pPr lvl="3"/>
            <a:r>
              <a:rPr lang="en-US" sz="2700" dirty="0"/>
              <a:t>common variable immunodeficiency</a:t>
            </a:r>
          </a:p>
          <a:p>
            <a:pPr lvl="2">
              <a:buFont typeface="Wingdings" panose="05000000000000000000" pitchFamily="2" charset="2"/>
              <a:buChar char="§"/>
            </a:pPr>
            <a:r>
              <a:rPr lang="en-US" sz="2700" dirty="0"/>
              <a:t>Immunodeficiency due to past medical history</a:t>
            </a:r>
          </a:p>
          <a:p>
            <a:pPr lvl="3"/>
            <a:r>
              <a:rPr lang="en-US" sz="2700" dirty="0"/>
              <a:t>long-term immunosuppressive drug </a:t>
            </a:r>
            <a:r>
              <a:rPr lang="en-US" sz="2700" dirty="0" smtClean="0"/>
              <a:t>therapy, transplant </a:t>
            </a:r>
            <a:r>
              <a:rPr lang="en-US" sz="2700" dirty="0"/>
              <a:t>recipients </a:t>
            </a:r>
          </a:p>
          <a:p>
            <a:pPr lvl="3"/>
            <a:r>
              <a:rPr lang="en-US" sz="2700" dirty="0"/>
              <a:t>patients with autoimmune </a:t>
            </a:r>
            <a:r>
              <a:rPr lang="en-US" sz="2700" dirty="0" smtClean="0"/>
              <a:t>diseases </a:t>
            </a:r>
          </a:p>
          <a:p>
            <a:pPr lvl="1">
              <a:buFont typeface="Wingdings" panose="05000000000000000000" pitchFamily="2" charset="2"/>
              <a:buChar char="Ø"/>
            </a:pPr>
            <a:r>
              <a:rPr lang="en-US" sz="2700" dirty="0" smtClean="0"/>
              <a:t>Infections (HIV, HTLV-1, HHV8, EBV, H. pylori)</a:t>
            </a:r>
            <a:endParaRPr lang="en-US" sz="2700" dirty="0"/>
          </a:p>
          <a:p>
            <a:pPr lvl="1">
              <a:buFont typeface="Wingdings" panose="05000000000000000000" pitchFamily="2" charset="2"/>
              <a:buChar char="Ø"/>
            </a:pPr>
            <a:r>
              <a:rPr lang="en-US" sz="2700" dirty="0"/>
              <a:t>Occupational links: herbicides, </a:t>
            </a:r>
            <a:r>
              <a:rPr lang="en-US" sz="2700" dirty="0" smtClean="0"/>
              <a:t>pesticides,</a:t>
            </a:r>
            <a:r>
              <a:rPr lang="en-US" sz="2700" dirty="0"/>
              <a:t> Petrochemical </a:t>
            </a:r>
            <a:r>
              <a:rPr lang="en-US" sz="2700" dirty="0" smtClean="0"/>
              <a:t>industry,</a:t>
            </a:r>
            <a:r>
              <a:rPr lang="en-US" sz="2700" dirty="0"/>
              <a:t> </a:t>
            </a:r>
            <a:r>
              <a:rPr lang="en-US" sz="2700" dirty="0" smtClean="0"/>
              <a:t>asbestos</a:t>
            </a:r>
          </a:p>
          <a:p>
            <a:pPr lvl="1">
              <a:buNone/>
            </a:pPr>
            <a:r>
              <a:rPr lang="en-US" sz="2700" dirty="0" smtClean="0"/>
              <a:t>    </a:t>
            </a:r>
            <a:r>
              <a:rPr lang="en-US" sz="2700" dirty="0"/>
              <a:t>exposed </a:t>
            </a:r>
            <a:r>
              <a:rPr lang="en-US" sz="2700" dirty="0" smtClean="0"/>
              <a:t>workers, nickel </a:t>
            </a:r>
            <a:r>
              <a:rPr lang="en-US" sz="2700" dirty="0"/>
              <a:t>refinery workers </a:t>
            </a:r>
          </a:p>
          <a:p>
            <a:pPr lvl="1">
              <a:buFont typeface="Wingdings" panose="05000000000000000000" pitchFamily="2" charset="2"/>
              <a:buChar char="Ø"/>
            </a:pPr>
            <a:r>
              <a:rPr lang="en-US" sz="2700" dirty="0" smtClean="0"/>
              <a:t>Lifestyles and other </a:t>
            </a:r>
            <a:r>
              <a:rPr lang="en-US" sz="2700" dirty="0"/>
              <a:t>exposures</a:t>
            </a:r>
            <a:r>
              <a:rPr lang="en-US" sz="2700" dirty="0" smtClean="0"/>
              <a:t>: Ionizing radiation, Little </a:t>
            </a:r>
            <a:r>
              <a:rPr lang="en-US" sz="2700" dirty="0"/>
              <a:t>conclusive evidence </a:t>
            </a:r>
            <a:r>
              <a:rPr lang="en-US" sz="2700" dirty="0" smtClean="0"/>
              <a:t>as</a:t>
            </a:r>
          </a:p>
          <a:p>
            <a:pPr lvl="1">
              <a:buNone/>
            </a:pPr>
            <a:r>
              <a:rPr lang="en-US" sz="2700" dirty="0" smtClean="0"/>
              <a:t>    regards </a:t>
            </a:r>
            <a:r>
              <a:rPr lang="en-US" sz="2700" dirty="0"/>
              <a:t>dietary factors and electromagnetic fields</a:t>
            </a:r>
          </a:p>
          <a:p>
            <a:pPr lvl="1">
              <a:buFont typeface="Wingdings" panose="05000000000000000000" pitchFamily="2" charset="2"/>
              <a:buChar char="Ø"/>
            </a:pP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Clinical Features</a:t>
            </a:r>
            <a:endParaRPr lang="en-US" sz="4800" dirty="0"/>
          </a:p>
        </p:txBody>
      </p:sp>
      <p:sp>
        <p:nvSpPr>
          <p:cNvPr id="3" name="Content Placeholder 2"/>
          <p:cNvSpPr>
            <a:spLocks noGrp="1"/>
          </p:cNvSpPr>
          <p:nvPr>
            <p:ph idx="1"/>
          </p:nvPr>
        </p:nvSpPr>
        <p:spPr/>
        <p:txBody>
          <a:bodyPr>
            <a:noAutofit/>
          </a:bodyPr>
          <a:lstStyle/>
          <a:p>
            <a:r>
              <a:rPr lang="en-US" sz="3200" dirty="0" smtClean="0"/>
              <a:t>Annual incidence is approximately </a:t>
            </a:r>
            <a:r>
              <a:rPr lang="en-US" sz="3200" dirty="0" smtClean="0">
                <a:solidFill>
                  <a:srgbClr val="FF0000"/>
                </a:solidFill>
              </a:rPr>
              <a:t>10/100,000</a:t>
            </a:r>
          </a:p>
          <a:p>
            <a:r>
              <a:rPr lang="en-US" sz="3200" dirty="0" smtClean="0"/>
              <a:t>Elderly (median 65 year) M:F ratio 2:1</a:t>
            </a:r>
          </a:p>
          <a:p>
            <a:r>
              <a:rPr lang="en-US" sz="3200" dirty="0" smtClean="0"/>
              <a:t>Chronic B-cell lymphoproliferative disorders account for more than 90% of lymphoid malignancies </a:t>
            </a:r>
          </a:p>
          <a:p>
            <a:r>
              <a:rPr lang="en-US" sz="3200" dirty="0" smtClean="0"/>
              <a:t>T-cell and NK-cell neoplasm being relatively uncommon</a:t>
            </a:r>
            <a:endParaRPr lang="en-US" sz="3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4996"/>
          </a:xfrm>
        </p:spPr>
        <p:txBody>
          <a:bodyPr>
            <a:normAutofit/>
          </a:bodyPr>
          <a:lstStyle/>
          <a:p>
            <a:pPr algn="ctr"/>
            <a:r>
              <a:rPr lang="en-CA" b="1" dirty="0"/>
              <a:t>Lymphocytes</a:t>
            </a:r>
          </a:p>
        </p:txBody>
      </p:sp>
      <p:sp>
        <p:nvSpPr>
          <p:cNvPr id="3" name="Content Placeholder 2"/>
          <p:cNvSpPr>
            <a:spLocks noGrp="1"/>
          </p:cNvSpPr>
          <p:nvPr>
            <p:ph sz="half" idx="2"/>
          </p:nvPr>
        </p:nvSpPr>
        <p:spPr>
          <a:xfrm>
            <a:off x="457201" y="2057400"/>
            <a:ext cx="8305800" cy="4191000"/>
          </a:xfrm>
        </p:spPr>
        <p:txBody>
          <a:bodyPr>
            <a:normAutofit/>
          </a:bodyPr>
          <a:lstStyle/>
          <a:p>
            <a:r>
              <a:rPr lang="en-CA" sz="3200" b="1" dirty="0"/>
              <a:t>B-cells</a:t>
            </a:r>
            <a:r>
              <a:rPr lang="en-CA" sz="3200" dirty="0"/>
              <a:t> develop in the bone marrow and influence the immune system by helping cells recognize infection. </a:t>
            </a:r>
          </a:p>
          <a:p>
            <a:r>
              <a:rPr lang="en-CA" sz="3200" b="1" dirty="0"/>
              <a:t>T-cells</a:t>
            </a:r>
            <a:r>
              <a:rPr lang="en-CA" sz="3200" dirty="0"/>
              <a:t> develop and mature in the thymus gland. Killer T-cells destroy viruses and cancers.  Helper T-cells orchestrate an immune response.</a:t>
            </a:r>
          </a:p>
          <a:p>
            <a:r>
              <a:rPr lang="en-CA" sz="3200" b="1" dirty="0"/>
              <a:t>NK (natural killer) </a:t>
            </a:r>
            <a:r>
              <a:rPr lang="en-CA" sz="3200" dirty="0"/>
              <a:t>cells destroy viruses and cancers. </a:t>
            </a:r>
          </a:p>
          <a:p>
            <a:endParaRPr lang="en-CA" sz="3200" dirty="0"/>
          </a:p>
        </p:txBody>
      </p:sp>
    </p:spTree>
    <p:extLst>
      <p:ext uri="{BB962C8B-B14F-4D97-AF65-F5344CB8AC3E}">
        <p14:creationId xmlns:p14="http://schemas.microsoft.com/office/powerpoint/2010/main" val="2889189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33400" y="1845734"/>
            <a:ext cx="8153399" cy="4023360"/>
          </a:xfrm>
        </p:spPr>
        <p:txBody>
          <a:bodyPr>
            <a:noAutofit/>
          </a:bodyPr>
          <a:lstStyle/>
          <a:p>
            <a:r>
              <a:rPr lang="en-US" sz="3600" dirty="0" smtClean="0"/>
              <a:t>Clinical presentations and natural histories of chronic lymphoproliferative disorders are extremely </a:t>
            </a:r>
            <a:r>
              <a:rPr lang="en-US" sz="3600" dirty="0" smtClean="0">
                <a:solidFill>
                  <a:srgbClr val="FF0000"/>
                </a:solidFill>
              </a:rPr>
              <a:t>heterogeneous</a:t>
            </a:r>
          </a:p>
          <a:p>
            <a:r>
              <a:rPr lang="en-US" sz="3600" dirty="0" smtClean="0"/>
              <a:t>Many patients are </a:t>
            </a:r>
            <a:r>
              <a:rPr lang="en-US" sz="3600" dirty="0" smtClean="0">
                <a:solidFill>
                  <a:srgbClr val="FF0000"/>
                </a:solidFill>
              </a:rPr>
              <a:t>asymptomatic</a:t>
            </a:r>
            <a:r>
              <a:rPr lang="en-US" sz="3600" dirty="0" smtClean="0"/>
              <a:t> at the time of first presentation, with the diagnosis being made as an incidental finding after a routine medical examination or blood test, for example, CBC</a:t>
            </a:r>
            <a:endParaRPr lang="en-US" sz="3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845734"/>
            <a:ext cx="8000999" cy="4023360"/>
          </a:xfrm>
        </p:spPr>
        <p:txBody>
          <a:bodyPr>
            <a:noAutofit/>
          </a:bodyPr>
          <a:lstStyle/>
          <a:p>
            <a:r>
              <a:rPr lang="en-US" sz="2800" dirty="0" smtClean="0"/>
              <a:t>Patients may present with lymphadenopathy, systemic symptoms such as weight loss, night sweats and fever or the symptoms of anemia and thrombocytopenia</a:t>
            </a:r>
          </a:p>
          <a:p>
            <a:r>
              <a:rPr lang="en-US" sz="2800" dirty="0" smtClean="0"/>
              <a:t>Enlargement of the spleen and, less frequently, the liver </a:t>
            </a:r>
          </a:p>
          <a:p>
            <a:r>
              <a:rPr lang="en-US" sz="2800" dirty="0" smtClean="0"/>
              <a:t>Hyper viscosity symptoms</a:t>
            </a:r>
          </a:p>
          <a:p>
            <a:r>
              <a:rPr lang="en-US" sz="2800" dirty="0" smtClean="0"/>
              <a:t>Definitive diagnosis is made on the </a:t>
            </a:r>
            <a:r>
              <a:rPr lang="en-US" sz="2800" dirty="0" smtClean="0">
                <a:solidFill>
                  <a:srgbClr val="FF0000"/>
                </a:solidFill>
              </a:rPr>
              <a:t>characteristic lymphocyte morphology</a:t>
            </a:r>
            <a:r>
              <a:rPr lang="en-US" sz="2800" dirty="0" smtClean="0"/>
              <a:t> and </a:t>
            </a:r>
            <a:r>
              <a:rPr lang="en-US" sz="2800" dirty="0" err="1" smtClean="0">
                <a:solidFill>
                  <a:srgbClr val="FF0000"/>
                </a:solidFill>
              </a:rPr>
              <a:t>immunophenotype</a:t>
            </a:r>
            <a:r>
              <a:rPr lang="en-US" sz="2800" dirty="0" smtClean="0"/>
              <a:t> usually from samples of peripheral blood or lymph nodes</a:t>
            </a:r>
            <a:endParaRPr lang="en-US" sz="2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t>Lymphocytosis</a:t>
            </a:r>
            <a:endParaRPr lang="en-US" sz="4800" b="1" dirty="0"/>
          </a:p>
        </p:txBody>
      </p:sp>
      <p:sp>
        <p:nvSpPr>
          <p:cNvPr id="3" name="Content Placeholder 2"/>
          <p:cNvSpPr>
            <a:spLocks noGrp="1"/>
          </p:cNvSpPr>
          <p:nvPr>
            <p:ph idx="1"/>
          </p:nvPr>
        </p:nvSpPr>
        <p:spPr>
          <a:xfrm>
            <a:off x="685800" y="1845734"/>
            <a:ext cx="7848599" cy="4023360"/>
          </a:xfrm>
        </p:spPr>
        <p:txBody>
          <a:bodyPr>
            <a:noAutofit/>
          </a:bodyPr>
          <a:lstStyle/>
          <a:p>
            <a:r>
              <a:rPr lang="en-US" sz="2800" dirty="0" err="1" smtClean="0"/>
              <a:t>Lymphocytosis</a:t>
            </a:r>
            <a:r>
              <a:rPr lang="en-US" sz="2800" dirty="0" smtClean="0"/>
              <a:t> is defined as an absolute lymphocyte count exceeding 4 x 10</a:t>
            </a:r>
            <a:r>
              <a:rPr lang="en-US" sz="2800" baseline="30000" dirty="0" smtClean="0"/>
              <a:t>9</a:t>
            </a:r>
            <a:r>
              <a:rPr lang="en-US" sz="2800" dirty="0" smtClean="0"/>
              <a:t>/liter (4000/</a:t>
            </a:r>
            <a:r>
              <a:rPr lang="en-US" sz="2800" dirty="0" err="1" smtClean="0"/>
              <a:t>ul</a:t>
            </a:r>
            <a:r>
              <a:rPr lang="en-US" sz="2800" dirty="0" smtClean="0"/>
              <a:t>)</a:t>
            </a:r>
          </a:p>
          <a:p>
            <a:r>
              <a:rPr lang="en-US" sz="2800" b="1" dirty="0" smtClean="0"/>
              <a:t>Monoclonal </a:t>
            </a:r>
            <a:r>
              <a:rPr lang="en-US" sz="2800" b="1" dirty="0" err="1" smtClean="0"/>
              <a:t>lymphocytosis</a:t>
            </a:r>
            <a:r>
              <a:rPr lang="en-US" sz="2800" b="1" dirty="0" smtClean="0"/>
              <a:t> </a:t>
            </a:r>
          </a:p>
          <a:p>
            <a:pPr lvl="1"/>
            <a:r>
              <a:rPr lang="en-US" sz="2800" dirty="0" smtClean="0"/>
              <a:t>lymphoproliferative disease (because of an intrinsic defect in the expanded lymphocyte population)</a:t>
            </a:r>
          </a:p>
          <a:p>
            <a:pPr>
              <a:buNone/>
            </a:pPr>
            <a:r>
              <a:rPr lang="en-US" sz="2800" b="1" dirty="0" smtClean="0"/>
              <a:t>Polyclonal </a:t>
            </a:r>
            <a:r>
              <a:rPr lang="en-US" sz="2800" b="1" dirty="0" err="1" smtClean="0"/>
              <a:t>lymphocytosis</a:t>
            </a:r>
            <a:r>
              <a:rPr lang="en-US" sz="2800" b="1" dirty="0" smtClean="0"/>
              <a:t> </a:t>
            </a:r>
            <a:r>
              <a:rPr lang="en-US" sz="2800" dirty="0" smtClean="0"/>
              <a:t>( secondary to stimulation or reaction to factors extrinsic to lymphocytes, generally infections and/or inflammation)</a:t>
            </a:r>
            <a:endParaRPr lang="en-US" sz="2800" dirty="0"/>
          </a:p>
        </p:txBody>
      </p:sp>
    </p:spTree>
    <p:extLst>
      <p:ext uri="{BB962C8B-B14F-4D97-AF65-F5344CB8AC3E}">
        <p14:creationId xmlns:p14="http://schemas.microsoft.com/office/powerpoint/2010/main" val="6388250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smtClean="0"/>
              <a:t>Characterization of cell surface markers is valuable in distinguishing primary </a:t>
            </a:r>
            <a:r>
              <a:rPr lang="en-US" sz="3200" dirty="0" err="1" smtClean="0"/>
              <a:t>lymphocytosis</a:t>
            </a:r>
            <a:r>
              <a:rPr lang="en-US" sz="3200" dirty="0" smtClean="0"/>
              <a:t> (leukemic) from secondary </a:t>
            </a:r>
            <a:r>
              <a:rPr lang="en-US" sz="3200" dirty="0" err="1" smtClean="0"/>
              <a:t>lymphocytosis</a:t>
            </a:r>
            <a:r>
              <a:rPr lang="en-US" sz="3200" dirty="0" smtClean="0"/>
              <a:t> </a:t>
            </a:r>
          </a:p>
          <a:p>
            <a:r>
              <a:rPr lang="en-US" sz="3200" dirty="0" smtClean="0"/>
              <a:t>Analysis for immunoglobulin or T cell receptor gene rearrangement also may provide evidence for monoclonal B cell or T cell proliferation, respectively</a:t>
            </a:r>
            <a:endParaRPr lang="en-US" sz="3200" dirty="0"/>
          </a:p>
        </p:txBody>
      </p:sp>
    </p:spTree>
    <p:extLst>
      <p:ext uri="{BB962C8B-B14F-4D97-AF65-F5344CB8AC3E}">
        <p14:creationId xmlns:p14="http://schemas.microsoft.com/office/powerpoint/2010/main" val="9240269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127248"/>
          </a:xfrm>
        </p:spPr>
        <p:txBody>
          <a:bodyPr>
            <a:normAutofit/>
          </a:bodyPr>
          <a:lstStyle/>
          <a:p>
            <a:pPr algn="ctr"/>
            <a:r>
              <a:rPr lang="en-US" sz="5400" b="1" dirty="0" smtClean="0"/>
              <a:t>The blood  film of patients </a:t>
            </a:r>
            <a:br>
              <a:rPr lang="en-US" sz="5400" b="1" dirty="0" smtClean="0"/>
            </a:br>
            <a:r>
              <a:rPr lang="en-US" sz="5400" b="1" dirty="0" smtClean="0"/>
              <a:t>with  </a:t>
            </a:r>
            <a:r>
              <a:rPr lang="en-US" sz="5400" b="1" dirty="0" err="1" smtClean="0"/>
              <a:t>lymphocytosis</a:t>
            </a:r>
            <a:r>
              <a:rPr lang="en-US" sz="5400" b="1" dirty="0" smtClean="0"/>
              <a:t> </a:t>
            </a:r>
            <a:endParaRPr lang="en-US" sz="54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237396"/>
          </a:xfrm>
        </p:spPr>
        <p:txBody>
          <a:bodyPr>
            <a:normAutofit/>
          </a:bodyPr>
          <a:lstStyle/>
          <a:p>
            <a:pPr algn="ctr"/>
            <a:r>
              <a:rPr lang="en-US" sz="4400" b="1" dirty="0" smtClean="0"/>
              <a:t>Peripheral smear</a:t>
            </a:r>
            <a:endParaRPr lang="en-US" sz="4400" b="1" dirty="0"/>
          </a:p>
        </p:txBody>
      </p:sp>
      <p:sp>
        <p:nvSpPr>
          <p:cNvPr id="3" name="Content Placeholder 2"/>
          <p:cNvSpPr>
            <a:spLocks noGrp="1"/>
          </p:cNvSpPr>
          <p:nvPr>
            <p:ph idx="1"/>
          </p:nvPr>
        </p:nvSpPr>
        <p:spPr>
          <a:xfrm>
            <a:off x="381000" y="5181600"/>
            <a:ext cx="8534400" cy="1981200"/>
          </a:xfrm>
        </p:spPr>
        <p:txBody>
          <a:bodyPr>
            <a:normAutofit/>
          </a:bodyPr>
          <a:lstStyle/>
          <a:p>
            <a:r>
              <a:rPr lang="en-US" sz="2800" dirty="0" smtClean="0"/>
              <a:t>Small lymphocytes with clump chromatin scant cytoplasm + smudge cells =CLL</a:t>
            </a:r>
            <a:endParaRPr lang="en-US" sz="2800" dirty="0"/>
          </a:p>
        </p:txBody>
      </p:sp>
      <p:pic>
        <p:nvPicPr>
          <p:cNvPr id="19458" name="Picture 2" descr="http://4.bp.blogspot.com/_jLoBjCT4CUo/Se8YP2ALW8I/AAAAAAAAAJI/MABJPwathPk/s1600/01+-+CLL.JPG"/>
          <p:cNvPicPr>
            <a:picLocks noChangeAspect="1" noChangeArrowheads="1"/>
          </p:cNvPicPr>
          <p:nvPr/>
        </p:nvPicPr>
        <p:blipFill>
          <a:blip r:embed="rId2" cstate="print"/>
          <a:srcRect/>
          <a:stretch>
            <a:fillRect/>
          </a:stretch>
        </p:blipFill>
        <p:spPr bwMode="auto">
          <a:xfrm>
            <a:off x="152400" y="1752600"/>
            <a:ext cx="4419600" cy="3248025"/>
          </a:xfrm>
          <a:prstGeom prst="rect">
            <a:avLst/>
          </a:prstGeom>
          <a:noFill/>
        </p:spPr>
      </p:pic>
      <p:pic>
        <p:nvPicPr>
          <p:cNvPr id="19460" name="Picture 4" descr="http://www.wadsworth.org/chemheme/heme/glass/cytopix/slide009smudge1.jpg"/>
          <p:cNvPicPr>
            <a:picLocks noChangeAspect="1" noChangeArrowheads="1"/>
          </p:cNvPicPr>
          <p:nvPr/>
        </p:nvPicPr>
        <p:blipFill>
          <a:blip r:embed="rId3" cstate="print"/>
          <a:srcRect/>
          <a:stretch>
            <a:fillRect/>
          </a:stretch>
        </p:blipFill>
        <p:spPr bwMode="auto">
          <a:xfrm>
            <a:off x="4876800" y="1828800"/>
            <a:ext cx="4114800" cy="31242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5181600"/>
            <a:ext cx="8534400" cy="1143000"/>
          </a:xfrm>
        </p:spPr>
        <p:txBody>
          <a:bodyPr>
            <a:normAutofit/>
          </a:bodyPr>
          <a:lstStyle/>
          <a:p>
            <a:pPr algn="ctr"/>
            <a:r>
              <a:rPr lang="en-US" sz="2800" dirty="0" smtClean="0"/>
              <a:t>Atypical CLL-less condensed chromatin and irregular nuclei</a:t>
            </a:r>
            <a:endParaRPr lang="en-US" sz="2800" dirty="0"/>
          </a:p>
        </p:txBody>
      </p:sp>
      <p:pic>
        <p:nvPicPr>
          <p:cNvPr id="21506" name="Picture 2" descr="http://t0.gstatic.com/images?q=tbn:ANd9GcTEEuwVM5rm9XG8m8hbOcf0tZUEz9MNVXlAAD56mtiGcs_9kV56BEiZBRO_pQ"/>
          <p:cNvPicPr>
            <a:picLocks noChangeAspect="1" noChangeArrowheads="1"/>
          </p:cNvPicPr>
          <p:nvPr/>
        </p:nvPicPr>
        <p:blipFill>
          <a:blip r:embed="rId2" cstate="print"/>
          <a:srcRect/>
          <a:stretch>
            <a:fillRect/>
          </a:stretch>
        </p:blipFill>
        <p:spPr bwMode="auto">
          <a:xfrm>
            <a:off x="838200" y="381000"/>
            <a:ext cx="7696200" cy="4572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800600"/>
            <a:ext cx="8382000" cy="1325563"/>
          </a:xfrm>
        </p:spPr>
        <p:txBody>
          <a:bodyPr>
            <a:normAutofit/>
          </a:bodyPr>
          <a:lstStyle/>
          <a:p>
            <a:pPr algn="ctr"/>
            <a:r>
              <a:rPr lang="en-US" sz="2400" dirty="0" smtClean="0"/>
              <a:t>Medium size cells, round nucleus, moderately condensed chromatin, prominent central nucleoli, scant basophilic cytoplasm – </a:t>
            </a:r>
            <a:r>
              <a:rPr lang="en-US" sz="2400" dirty="0" err="1" smtClean="0"/>
              <a:t>prolymphocytic</a:t>
            </a:r>
            <a:r>
              <a:rPr lang="en-US" sz="2400" dirty="0" smtClean="0"/>
              <a:t> leukemia </a:t>
            </a:r>
            <a:endParaRPr lang="en-US" sz="2400" dirty="0"/>
          </a:p>
        </p:txBody>
      </p:sp>
      <p:pic>
        <p:nvPicPr>
          <p:cNvPr id="22532" name="Picture 4" descr="http://www.hematologyatlas.com/leukemias/54.jpg"/>
          <p:cNvPicPr>
            <a:picLocks noChangeAspect="1" noChangeArrowheads="1"/>
          </p:cNvPicPr>
          <p:nvPr/>
        </p:nvPicPr>
        <p:blipFill>
          <a:blip r:embed="rId2" cstate="print"/>
          <a:srcRect/>
          <a:stretch>
            <a:fillRect/>
          </a:stretch>
        </p:blipFill>
        <p:spPr bwMode="auto">
          <a:xfrm>
            <a:off x="914400" y="304800"/>
            <a:ext cx="7467600" cy="43434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876800"/>
            <a:ext cx="8229600" cy="1371600"/>
          </a:xfrm>
        </p:spPr>
        <p:txBody>
          <a:bodyPr>
            <a:noAutofit/>
          </a:bodyPr>
          <a:lstStyle/>
          <a:p>
            <a:pPr algn="ctr">
              <a:spcAft>
                <a:spcPts val="0"/>
              </a:spcAft>
            </a:pPr>
            <a:r>
              <a:rPr lang="en-US" sz="2400" dirty="0" smtClean="0"/>
              <a:t>Small to medium size cell, oval to indented nuclei, slightly less clumped chromatin, abundant cytoplasm, </a:t>
            </a:r>
            <a:r>
              <a:rPr lang="en-US" sz="2400" dirty="0" smtClean="0">
                <a:solidFill>
                  <a:srgbClr val="FF0000"/>
                </a:solidFill>
              </a:rPr>
              <a:t>circumferential hairy projections</a:t>
            </a:r>
            <a:endParaRPr lang="en-US" sz="2400" dirty="0" smtClean="0"/>
          </a:p>
          <a:p>
            <a:r>
              <a:rPr lang="en-US" sz="2400" dirty="0" smtClean="0"/>
              <a:t>Hairy cell leukemia </a:t>
            </a:r>
            <a:endParaRPr lang="en-US" sz="2400" dirty="0"/>
          </a:p>
        </p:txBody>
      </p:sp>
      <p:pic>
        <p:nvPicPr>
          <p:cNvPr id="23554" name="Picture 2" descr="http://www.hematologyatlas.com/leukemias/58.jpg"/>
          <p:cNvPicPr>
            <a:picLocks noChangeAspect="1" noChangeArrowheads="1"/>
          </p:cNvPicPr>
          <p:nvPr/>
        </p:nvPicPr>
        <p:blipFill>
          <a:blip r:embed="rId2" cstate="print"/>
          <a:srcRect/>
          <a:stretch>
            <a:fillRect/>
          </a:stretch>
        </p:blipFill>
        <p:spPr bwMode="auto">
          <a:xfrm>
            <a:off x="1066800" y="228600"/>
            <a:ext cx="7086600" cy="46482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181600"/>
            <a:ext cx="8229600" cy="944563"/>
          </a:xfrm>
        </p:spPr>
        <p:txBody>
          <a:bodyPr>
            <a:normAutofit/>
          </a:bodyPr>
          <a:lstStyle/>
          <a:p>
            <a:pPr algn="ctr">
              <a:buNone/>
            </a:pPr>
            <a:r>
              <a:rPr lang="en-US" sz="2800" dirty="0" smtClean="0"/>
              <a:t>Mature B lymphocytes with pale cytoplasm, irregular cytoplasmic borders, and polar villous projections-SMZL</a:t>
            </a:r>
          </a:p>
          <a:p>
            <a:pPr algn="ctr">
              <a:buNone/>
            </a:pPr>
            <a:endParaRPr lang="en-US" sz="2800" dirty="0"/>
          </a:p>
        </p:txBody>
      </p:sp>
      <p:pic>
        <p:nvPicPr>
          <p:cNvPr id="24578" name="Picture 2" descr="http://farm7.static.flickr.com/6019/6220515922_a8c256ca20.jpg"/>
          <p:cNvPicPr>
            <a:picLocks noChangeAspect="1" noChangeArrowheads="1"/>
          </p:cNvPicPr>
          <p:nvPr/>
        </p:nvPicPr>
        <p:blipFill>
          <a:blip r:embed="rId2" cstate="print"/>
          <a:srcRect/>
          <a:stretch>
            <a:fillRect/>
          </a:stretch>
        </p:blipFill>
        <p:spPr bwMode="auto">
          <a:xfrm>
            <a:off x="762000" y="304800"/>
            <a:ext cx="7543800" cy="47244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904" b="50574"/>
          <a:stretch/>
        </p:blipFill>
        <p:spPr>
          <a:xfrm>
            <a:off x="381001" y="228600"/>
            <a:ext cx="4191000" cy="305815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7631" b="-47649"/>
          <a:stretch/>
        </p:blipFill>
        <p:spPr>
          <a:xfrm>
            <a:off x="4572000" y="0"/>
            <a:ext cx="4343400" cy="6048540"/>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457200" y="3286758"/>
            <a:ext cx="4114799" cy="2961642"/>
          </a:xfrm>
          <a:prstGeom prst="rect">
            <a:avLst/>
          </a:prstGeom>
          <a:noFill/>
          <a:ln w="9525">
            <a:noFill/>
            <a:miter lim="800000"/>
            <a:headEnd/>
            <a:tailEnd/>
          </a:ln>
        </p:spPr>
      </p:pic>
      <p:pic>
        <p:nvPicPr>
          <p:cNvPr id="7" name="Picture 6"/>
          <p:cNvPicPr>
            <a:picLocks noChangeAspect="1"/>
          </p:cNvPicPr>
          <p:nvPr/>
        </p:nvPicPr>
        <p:blipFill>
          <a:blip r:embed="rId5" cstate="print"/>
          <a:stretch>
            <a:fillRect/>
          </a:stretch>
        </p:blipFill>
        <p:spPr>
          <a:xfrm>
            <a:off x="5410200" y="3204066"/>
            <a:ext cx="3505200" cy="2968134"/>
          </a:xfrm>
          <a:prstGeom prst="rect">
            <a:avLst/>
          </a:prstGeom>
        </p:spPr>
      </p:pic>
    </p:spTree>
    <p:extLst>
      <p:ext uri="{BB962C8B-B14F-4D97-AF65-F5344CB8AC3E}">
        <p14:creationId xmlns:p14="http://schemas.microsoft.com/office/powerpoint/2010/main" val="243172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86400"/>
            <a:ext cx="8229600" cy="639763"/>
          </a:xfrm>
        </p:spPr>
        <p:txBody>
          <a:bodyPr>
            <a:noAutofit/>
          </a:bodyPr>
          <a:lstStyle/>
          <a:p>
            <a:pPr algn="ctr">
              <a:buNone/>
            </a:pPr>
            <a:r>
              <a:rPr lang="en-US" sz="2800" dirty="0" smtClean="0"/>
              <a:t>Scant cytoplasm some cell shows </a:t>
            </a:r>
            <a:r>
              <a:rPr lang="en-US" sz="2800" dirty="0" err="1" smtClean="0"/>
              <a:t>clefting</a:t>
            </a:r>
            <a:r>
              <a:rPr lang="en-US" sz="2800" dirty="0" smtClean="0"/>
              <a:t>  – follicular lymphoma</a:t>
            </a:r>
            <a:endParaRPr lang="en-US" sz="2800" dirty="0"/>
          </a:p>
        </p:txBody>
      </p:sp>
      <p:sp>
        <p:nvSpPr>
          <p:cNvPr id="25602" name="AutoShape 2" descr="mk:@MSITStore:D:\study\books\Williams%20Hematology.CHM::/XI.%20Transfusion%20Medicine/Color%20Atlas/XX%20-%20Lymphocytes%20and%20Acute%20and%20Chronic%20Lymphocytic%20Leukemia_files/loadBinary_008.jp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mk:@MSITStore:D:\study\books\Williams%20Hematology.CHM::/XI.%20Transfusion%20Medicine/Color%20Atlas/XX%20-%20Lymphocytes%20and%20Acute%20and%20Chronic%20Lymphocytic%20Leukemia_files/loadBinary_008.jp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mk:@MSITStore:D:\study\books\Williams%20Hematology.CHM::/XI.%20Transfusion%20Medicine/Color%20Atlas/XX%20-%20Lymphocytes%20and%20Acute%20and%20Chronic%20Lymphocytic%20Leukemia_files/loadBinary_008.jp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8" name="AutoShape 8" descr="mk:@MSITStore:D:\study\books\Williams%20Hematology.CHM::/XI.%20Transfusion%20Medicine/Color%20Atlas/XX%20-%20Lymphocytes%20and%20Acute%20and%20Chronic%20Lymphocytic%20Leukemia_files/loadBinary_008.jp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610" name="Picture 10" descr="http://3.bp.blogspot.com/_jLoBjCT4CUo/SfA6HjgGt6I/AAAAAAAAAKE/KMD_4McoEco/s1600/13+-+FL.JPG"/>
          <p:cNvPicPr>
            <a:picLocks noChangeAspect="1" noChangeArrowheads="1"/>
          </p:cNvPicPr>
          <p:nvPr/>
        </p:nvPicPr>
        <p:blipFill>
          <a:blip r:embed="rId2" cstate="print"/>
          <a:srcRect/>
          <a:stretch>
            <a:fillRect/>
          </a:stretch>
        </p:blipFill>
        <p:spPr bwMode="auto">
          <a:xfrm>
            <a:off x="838200" y="228600"/>
            <a:ext cx="7315200" cy="4953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5334000"/>
            <a:ext cx="8534400" cy="792163"/>
          </a:xfrm>
        </p:spPr>
        <p:txBody>
          <a:bodyPr>
            <a:normAutofit lnSpcReduction="10000"/>
          </a:bodyPr>
          <a:lstStyle/>
          <a:p>
            <a:pPr algn="ctr"/>
            <a:r>
              <a:rPr lang="en-US" sz="2800" dirty="0" smtClean="0"/>
              <a:t>Small to medium size cells slightly irregular nuclear contour - like mantle cell lymphoma</a:t>
            </a:r>
            <a:endParaRPr lang="en-US" sz="2800" dirty="0"/>
          </a:p>
        </p:txBody>
      </p:sp>
      <p:pic>
        <p:nvPicPr>
          <p:cNvPr id="26626"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a:off x="838200" y="228600"/>
            <a:ext cx="7620000" cy="4953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86400"/>
            <a:ext cx="8229600" cy="990600"/>
          </a:xfrm>
        </p:spPr>
        <p:txBody>
          <a:bodyPr>
            <a:normAutofit/>
          </a:bodyPr>
          <a:lstStyle/>
          <a:p>
            <a:pPr algn="ctr"/>
            <a:r>
              <a:rPr lang="en-US" sz="2800" dirty="0" smtClean="0"/>
              <a:t>Large granulocyte  -</a:t>
            </a:r>
            <a:r>
              <a:rPr lang="fr-FR" sz="2800" dirty="0" smtClean="0"/>
              <a:t>   T cell large granular leukemia/lymphoma</a:t>
            </a:r>
            <a:endParaRPr lang="en-US" sz="2800" dirty="0"/>
          </a:p>
        </p:txBody>
      </p:sp>
      <p:pic>
        <p:nvPicPr>
          <p:cNvPr id="27650" name="Picture 2" descr="Figure 1."/>
          <p:cNvPicPr>
            <a:picLocks noChangeAspect="1" noChangeArrowheads="1"/>
          </p:cNvPicPr>
          <p:nvPr/>
        </p:nvPicPr>
        <p:blipFill>
          <a:blip r:embed="rId2" cstate="print"/>
          <a:srcRect/>
          <a:stretch>
            <a:fillRect/>
          </a:stretch>
        </p:blipFill>
        <p:spPr bwMode="auto">
          <a:xfrm>
            <a:off x="762000" y="228600"/>
            <a:ext cx="7620000" cy="51816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486400"/>
            <a:ext cx="9144000" cy="838200"/>
          </a:xfrm>
        </p:spPr>
        <p:txBody>
          <a:bodyPr>
            <a:noAutofit/>
          </a:bodyPr>
          <a:lstStyle/>
          <a:p>
            <a:pPr algn="ctr"/>
            <a:r>
              <a:rPr lang="en-US" sz="2800" dirty="0" smtClean="0"/>
              <a:t>Large lymphoid cells irregular nuclei, basophilic cytoplasm (flower cells)-adult T cell leukemia/lymphoma</a:t>
            </a:r>
            <a:endParaRPr lang="en-US" sz="2800" dirty="0"/>
          </a:p>
        </p:txBody>
      </p:sp>
      <p:pic>
        <p:nvPicPr>
          <p:cNvPr id="28674" name="Picture 2" descr="http://mltinkemu.yolasite.com/resources/Adult%20T-cell%20Leukemia-Lymphoma,%20Peripheral%20Blood%20.JPG"/>
          <p:cNvPicPr>
            <a:picLocks noChangeAspect="1" noChangeArrowheads="1"/>
          </p:cNvPicPr>
          <p:nvPr/>
        </p:nvPicPr>
        <p:blipFill>
          <a:blip r:embed="rId2" cstate="print"/>
          <a:srcRect/>
          <a:stretch>
            <a:fillRect/>
          </a:stretch>
        </p:blipFill>
        <p:spPr bwMode="auto">
          <a:xfrm>
            <a:off x="533400" y="304800"/>
            <a:ext cx="8153400" cy="51054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86400"/>
            <a:ext cx="8229600" cy="914400"/>
          </a:xfrm>
        </p:spPr>
        <p:txBody>
          <a:bodyPr>
            <a:normAutofit/>
          </a:bodyPr>
          <a:lstStyle/>
          <a:p>
            <a:pPr algn="ctr"/>
            <a:r>
              <a:rPr lang="en-US" sz="2800" dirty="0" smtClean="0"/>
              <a:t> Large lymphocytes with </a:t>
            </a:r>
            <a:r>
              <a:rPr lang="en-US" sz="2800" dirty="0" err="1" smtClean="0"/>
              <a:t>ceribriform</a:t>
            </a:r>
            <a:r>
              <a:rPr lang="en-US" sz="2800" dirty="0" smtClean="0"/>
              <a:t> nuclei and scant cytoplasm-</a:t>
            </a:r>
            <a:r>
              <a:rPr lang="en-US" sz="2800" dirty="0" err="1" smtClean="0"/>
              <a:t>sezary</a:t>
            </a:r>
            <a:r>
              <a:rPr lang="en-US" sz="2800" dirty="0" smtClean="0"/>
              <a:t> syndrome </a:t>
            </a:r>
            <a:endParaRPr lang="en-US" sz="2800" dirty="0"/>
          </a:p>
        </p:txBody>
      </p:sp>
      <p:pic>
        <p:nvPicPr>
          <p:cNvPr id="29698" name="Picture 2" descr="http://1.bp.blogspot.com/_as7Ap63dYXM/SsxHUjVAAaI/AAAAAAAAArA/eFLEQmfA2Gg/s320/sezarycell.jpg"/>
          <p:cNvPicPr>
            <a:picLocks noChangeAspect="1" noChangeArrowheads="1"/>
          </p:cNvPicPr>
          <p:nvPr/>
        </p:nvPicPr>
        <p:blipFill>
          <a:blip r:embed="rId2" cstate="print"/>
          <a:srcRect/>
          <a:stretch>
            <a:fillRect/>
          </a:stretch>
        </p:blipFill>
        <p:spPr bwMode="auto">
          <a:xfrm>
            <a:off x="609600" y="304800"/>
            <a:ext cx="7924800" cy="51054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822960" y="286605"/>
            <a:ext cx="7543800" cy="1084995"/>
          </a:xfrm>
        </p:spPr>
        <p:txBody>
          <a:bodyPr>
            <a:normAutofit/>
          </a:bodyPr>
          <a:lstStyle/>
          <a:p>
            <a:pPr>
              <a:defRPr/>
            </a:pPr>
            <a:r>
              <a:rPr lang="en-US" sz="4400" dirty="0">
                <a:solidFill>
                  <a:schemeClr val="tx1"/>
                </a:solidFill>
                <a:latin typeface="Times"/>
              </a:rPr>
              <a:t>Ancillary diagnostic studies</a:t>
            </a:r>
          </a:p>
        </p:txBody>
      </p:sp>
      <p:sp>
        <p:nvSpPr>
          <p:cNvPr id="146436" name="Rectangle 4"/>
          <p:cNvSpPr>
            <a:spLocks noGrp="1" noChangeArrowheads="1"/>
          </p:cNvSpPr>
          <p:nvPr>
            <p:ph type="body" idx="1"/>
          </p:nvPr>
        </p:nvSpPr>
        <p:spPr>
          <a:xfrm>
            <a:off x="533400" y="1845734"/>
            <a:ext cx="8077199" cy="4023360"/>
          </a:xfrm>
        </p:spPr>
        <p:txBody>
          <a:bodyPr>
            <a:noAutofit/>
          </a:bodyPr>
          <a:lstStyle/>
          <a:p>
            <a:pPr>
              <a:defRPr/>
            </a:pPr>
            <a:r>
              <a:rPr lang="en-US" sz="2200" dirty="0">
                <a:latin typeface="Arial" charset="0"/>
              </a:rPr>
              <a:t>Use of immunologic/molecular techniques</a:t>
            </a:r>
          </a:p>
          <a:p>
            <a:pPr>
              <a:defRPr/>
            </a:pPr>
            <a:r>
              <a:rPr lang="en-US" sz="2200" dirty="0">
                <a:latin typeface="Arial" charset="0"/>
              </a:rPr>
              <a:t>Malignant lymphomas reproduce the </a:t>
            </a:r>
            <a:r>
              <a:rPr lang="en-US" sz="2200" dirty="0" err="1">
                <a:latin typeface="Arial" charset="0"/>
              </a:rPr>
              <a:t>immunobiology</a:t>
            </a:r>
            <a:r>
              <a:rPr lang="en-US" sz="2200" dirty="0">
                <a:latin typeface="Arial" charset="0"/>
              </a:rPr>
              <a:t> of their benign counterparts</a:t>
            </a:r>
          </a:p>
          <a:p>
            <a:pPr>
              <a:defRPr/>
            </a:pPr>
            <a:r>
              <a:rPr lang="en-US" sz="2200" dirty="0">
                <a:latin typeface="Arial" charset="0"/>
              </a:rPr>
              <a:t>This reproduction may be aberrant, and hence distinguishable from normal</a:t>
            </a:r>
          </a:p>
          <a:p>
            <a:pPr>
              <a:defRPr/>
            </a:pPr>
            <a:r>
              <a:rPr lang="en-US" sz="2200" dirty="0">
                <a:latin typeface="Arial" charset="0"/>
              </a:rPr>
              <a:t>Expression, normal and aberrant can be used to:</a:t>
            </a:r>
          </a:p>
          <a:p>
            <a:pPr lvl="1">
              <a:defRPr/>
            </a:pPr>
            <a:r>
              <a:rPr lang="en-US" sz="2200" dirty="0">
                <a:solidFill>
                  <a:srgbClr val="C00000"/>
                </a:solidFill>
                <a:latin typeface="Arial" charset="0"/>
              </a:rPr>
              <a:t>Determine lineage</a:t>
            </a:r>
            <a:r>
              <a:rPr lang="en-US" sz="2200" dirty="0">
                <a:latin typeface="Arial" charset="0"/>
              </a:rPr>
              <a:t>, B versus T versus NK</a:t>
            </a:r>
          </a:p>
          <a:p>
            <a:pPr lvl="1">
              <a:defRPr/>
            </a:pPr>
            <a:r>
              <a:rPr lang="en-US" sz="2200" dirty="0">
                <a:solidFill>
                  <a:srgbClr val="C00000"/>
                </a:solidFill>
                <a:latin typeface="Arial" charset="0"/>
              </a:rPr>
              <a:t>Detect </a:t>
            </a:r>
            <a:r>
              <a:rPr lang="en-US" sz="2200" dirty="0" err="1">
                <a:solidFill>
                  <a:srgbClr val="C00000"/>
                </a:solidFill>
                <a:latin typeface="Arial" charset="0"/>
              </a:rPr>
              <a:t>clonality</a:t>
            </a:r>
            <a:endParaRPr lang="en-US" sz="2200" dirty="0">
              <a:solidFill>
                <a:srgbClr val="C00000"/>
              </a:solidFill>
              <a:latin typeface="Arial" charset="0"/>
            </a:endParaRPr>
          </a:p>
          <a:p>
            <a:pPr lvl="1">
              <a:defRPr/>
            </a:pPr>
            <a:r>
              <a:rPr lang="en-US" sz="2200" dirty="0">
                <a:solidFill>
                  <a:srgbClr val="C00000"/>
                </a:solidFill>
                <a:latin typeface="Arial" charset="0"/>
              </a:rPr>
              <a:t>Suspect malignancy- </a:t>
            </a:r>
            <a:r>
              <a:rPr lang="en-US" sz="2200" dirty="0">
                <a:latin typeface="Arial" charset="0"/>
              </a:rPr>
              <a:t>loss or  aberrant expression of expected antigens</a:t>
            </a:r>
          </a:p>
          <a:p>
            <a:pPr lvl="1">
              <a:defRPr/>
            </a:pPr>
            <a:r>
              <a:rPr lang="en-US" sz="2200" dirty="0">
                <a:latin typeface="Arial" charset="0"/>
              </a:rPr>
              <a:t>Recognize characteristic patterns of antigenic expression associated with </a:t>
            </a:r>
            <a:r>
              <a:rPr lang="en-US" sz="2200" dirty="0">
                <a:solidFill>
                  <a:srgbClr val="C00000"/>
                </a:solidFill>
                <a:latin typeface="Arial" charset="0"/>
              </a:rPr>
              <a:t>certain subtypes of lymphoma</a:t>
            </a:r>
            <a:r>
              <a:rPr lang="en-US" sz="2200" dirty="0">
                <a:latin typeface="Arial" charset="0"/>
              </a:rPr>
              <a:t/>
            </a:r>
            <a:br>
              <a:rPr lang="en-US" sz="2200" dirty="0">
                <a:latin typeface="Arial" charset="0"/>
              </a:rPr>
            </a:br>
            <a:endParaRPr lang="en-US" sz="2200" dirty="0">
              <a:latin typeface="Arial" charset="0"/>
            </a:endParaRPr>
          </a:p>
        </p:txBody>
      </p:sp>
    </p:spTree>
    <p:extLst>
      <p:ext uri="{BB962C8B-B14F-4D97-AF65-F5344CB8AC3E}">
        <p14:creationId xmlns:p14="http://schemas.microsoft.com/office/powerpoint/2010/main" val="8861785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en-US" smtClean="0">
              <a:effectLst/>
            </a:endParaRPr>
          </a:p>
        </p:txBody>
      </p:sp>
      <p:sp>
        <p:nvSpPr>
          <p:cNvPr id="53251"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lstStyle/>
          <a:p>
            <a:endParaRPr lang="en-US" smtClean="0">
              <a:effectLst/>
            </a:endParaRPr>
          </a:p>
        </p:txBody>
      </p:sp>
      <p:pic>
        <p:nvPicPr>
          <p:cNvPr id="53252" name="Picture 4" descr="scan00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35844"/>
            <a:ext cx="7848600" cy="591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29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685800" y="228600"/>
            <a:ext cx="7772400" cy="1143000"/>
          </a:xfrm>
        </p:spPr>
        <p:txBody>
          <a:bodyPr/>
          <a:lstStyle/>
          <a:p>
            <a:pPr>
              <a:defRPr/>
            </a:pPr>
            <a:r>
              <a:rPr lang="en-US">
                <a:latin typeface="Times"/>
              </a:rPr>
              <a:t>Normal lymphoid maturation</a:t>
            </a:r>
          </a:p>
        </p:txBody>
      </p:sp>
      <p:sp>
        <p:nvSpPr>
          <p:cNvPr id="317443" name="Rectangle 3"/>
          <p:cNvSpPr>
            <a:spLocks noGrp="1" noChangeArrowheads="1"/>
          </p:cNvSpPr>
          <p:nvPr>
            <p:ph type="body" idx="1"/>
          </p:nvPr>
        </p:nvSpPr>
        <p:spPr>
          <a:xfrm>
            <a:off x="381000" y="1752600"/>
            <a:ext cx="8458200" cy="4419600"/>
          </a:xfrm>
        </p:spPr>
        <p:txBody>
          <a:bodyPr>
            <a:noAutofit/>
          </a:bodyPr>
          <a:lstStyle/>
          <a:p>
            <a:pPr>
              <a:lnSpc>
                <a:spcPct val="90000"/>
              </a:lnSpc>
              <a:defRPr/>
            </a:pPr>
            <a:r>
              <a:rPr lang="en-US" sz="1600" dirty="0">
                <a:latin typeface="Arial" charset="0"/>
              </a:rPr>
              <a:t>Requires two major activities</a:t>
            </a:r>
          </a:p>
          <a:p>
            <a:pPr lvl="1">
              <a:lnSpc>
                <a:spcPct val="90000"/>
              </a:lnSpc>
              <a:defRPr/>
            </a:pPr>
            <a:r>
              <a:rPr lang="en-US" sz="1600" dirty="0">
                <a:latin typeface="Arial" charset="0"/>
              </a:rPr>
              <a:t>The production of a unique antigenic receptor on it's surface</a:t>
            </a:r>
          </a:p>
          <a:p>
            <a:pPr lvl="1">
              <a:lnSpc>
                <a:spcPct val="90000"/>
              </a:lnSpc>
              <a:defRPr/>
            </a:pPr>
            <a:r>
              <a:rPr lang="en-US" sz="1600" dirty="0">
                <a:latin typeface="Arial" charset="0"/>
              </a:rPr>
              <a:t>The expression of several surface proteins necessary for antigen recognition, cell </a:t>
            </a:r>
            <a:endParaRPr lang="en-US" sz="1600" dirty="0" smtClean="0">
              <a:latin typeface="Arial" charset="0"/>
            </a:endParaRPr>
          </a:p>
          <a:p>
            <a:pPr lvl="1">
              <a:lnSpc>
                <a:spcPct val="90000"/>
              </a:lnSpc>
              <a:defRPr/>
            </a:pPr>
            <a:r>
              <a:rPr lang="en-US" sz="1600" dirty="0" smtClean="0">
                <a:latin typeface="Arial" charset="0"/>
              </a:rPr>
              <a:t>activation</a:t>
            </a:r>
            <a:r>
              <a:rPr lang="en-US" sz="1600" dirty="0">
                <a:latin typeface="Arial" charset="0"/>
              </a:rPr>
              <a:t>, cell-cell communication. </a:t>
            </a:r>
          </a:p>
          <a:p>
            <a:pPr>
              <a:lnSpc>
                <a:spcPct val="90000"/>
              </a:lnSpc>
              <a:defRPr/>
            </a:pPr>
            <a:r>
              <a:rPr lang="en-US" sz="1600" dirty="0">
                <a:latin typeface="Arial" charset="0"/>
              </a:rPr>
              <a:t>Antigen receptors are generated through the process of "genetic </a:t>
            </a:r>
            <a:endParaRPr lang="en-US" sz="1600" dirty="0" smtClean="0">
              <a:latin typeface="Arial" charset="0"/>
            </a:endParaRPr>
          </a:p>
          <a:p>
            <a:pPr>
              <a:lnSpc>
                <a:spcPct val="90000"/>
              </a:lnSpc>
              <a:defRPr/>
            </a:pPr>
            <a:r>
              <a:rPr lang="en-US" sz="1600" dirty="0" smtClean="0">
                <a:latin typeface="Arial" charset="0"/>
              </a:rPr>
              <a:t>rearrangement</a:t>
            </a:r>
            <a:r>
              <a:rPr lang="en-US" sz="1600" dirty="0">
                <a:latin typeface="Arial" charset="0"/>
              </a:rPr>
              <a:t>"- the random selection and then juxtaposition of discontinuous </a:t>
            </a:r>
            <a:endParaRPr lang="en-US" sz="1600" dirty="0" smtClean="0">
              <a:latin typeface="Arial" charset="0"/>
            </a:endParaRPr>
          </a:p>
          <a:p>
            <a:pPr>
              <a:lnSpc>
                <a:spcPct val="90000"/>
              </a:lnSpc>
              <a:defRPr/>
            </a:pPr>
            <a:r>
              <a:rPr lang="en-US" sz="1600" dirty="0" smtClean="0">
                <a:latin typeface="Arial" charset="0"/>
              </a:rPr>
              <a:t>genetic </a:t>
            </a:r>
            <a:r>
              <a:rPr lang="en-US" sz="1600" dirty="0">
                <a:latin typeface="Arial" charset="0"/>
              </a:rPr>
              <a:t>segments encoding the antigen receptor genes</a:t>
            </a:r>
          </a:p>
          <a:p>
            <a:pPr lvl="1">
              <a:lnSpc>
                <a:spcPct val="90000"/>
              </a:lnSpc>
              <a:defRPr/>
            </a:pPr>
            <a:r>
              <a:rPr lang="en-US" sz="1600" dirty="0">
                <a:latin typeface="Arial" charset="0"/>
              </a:rPr>
              <a:t>B cells </a:t>
            </a:r>
          </a:p>
          <a:p>
            <a:pPr lvl="2">
              <a:lnSpc>
                <a:spcPct val="90000"/>
              </a:lnSpc>
              <a:defRPr/>
            </a:pPr>
            <a:r>
              <a:rPr lang="en-US" sz="1600" dirty="0">
                <a:latin typeface="Arial" charset="0"/>
              </a:rPr>
              <a:t>Immunoglobulin receptor composed of two heavy chains and two light chains</a:t>
            </a:r>
          </a:p>
          <a:p>
            <a:pPr lvl="3">
              <a:lnSpc>
                <a:spcPct val="90000"/>
              </a:lnSpc>
              <a:defRPr/>
            </a:pPr>
            <a:r>
              <a:rPr lang="en-US" sz="1600" dirty="0">
                <a:latin typeface="Arial" charset="0"/>
              </a:rPr>
              <a:t>Select specific heavy chain gene sequences </a:t>
            </a:r>
          </a:p>
          <a:p>
            <a:pPr lvl="3">
              <a:lnSpc>
                <a:spcPct val="90000"/>
              </a:lnSpc>
              <a:defRPr/>
            </a:pPr>
            <a:r>
              <a:rPr lang="en-US" sz="1600" dirty="0">
                <a:latin typeface="Arial" charset="0"/>
              </a:rPr>
              <a:t>Select  only one of two light chains, kappa or lambda</a:t>
            </a:r>
          </a:p>
          <a:p>
            <a:pPr lvl="1">
              <a:lnSpc>
                <a:spcPct val="90000"/>
              </a:lnSpc>
              <a:defRPr/>
            </a:pPr>
            <a:r>
              <a:rPr lang="en-US" sz="1600" dirty="0">
                <a:latin typeface="Arial" charset="0"/>
              </a:rPr>
              <a:t>T cells</a:t>
            </a:r>
          </a:p>
          <a:p>
            <a:pPr lvl="2">
              <a:lnSpc>
                <a:spcPct val="90000"/>
              </a:lnSpc>
              <a:defRPr/>
            </a:pPr>
            <a:r>
              <a:rPr lang="en-US" sz="1600" dirty="0">
                <a:latin typeface="Arial" charset="0"/>
              </a:rPr>
              <a:t>Select one of two </a:t>
            </a:r>
            <a:r>
              <a:rPr lang="en-US" sz="1600" dirty="0" err="1">
                <a:latin typeface="Arial" charset="0"/>
              </a:rPr>
              <a:t>heterodimeric</a:t>
            </a:r>
            <a:r>
              <a:rPr lang="en-US" sz="1600" dirty="0">
                <a:latin typeface="Arial" charset="0"/>
              </a:rPr>
              <a:t> receptors</a:t>
            </a:r>
          </a:p>
          <a:p>
            <a:pPr lvl="3">
              <a:lnSpc>
                <a:spcPct val="90000"/>
              </a:lnSpc>
              <a:defRPr/>
            </a:pPr>
            <a:r>
              <a:rPr lang="en-US" sz="1600" dirty="0">
                <a:latin typeface="Arial" charset="0"/>
              </a:rPr>
              <a:t>Alpha/Beta heterodimer T cell receptor</a:t>
            </a:r>
          </a:p>
          <a:p>
            <a:pPr lvl="3">
              <a:lnSpc>
                <a:spcPct val="90000"/>
              </a:lnSpc>
              <a:defRPr/>
            </a:pPr>
            <a:r>
              <a:rPr lang="en-US" sz="1600" dirty="0">
                <a:latin typeface="Arial" charset="0"/>
              </a:rPr>
              <a:t>Gamma/Delta heterodimer T cell receptor</a:t>
            </a:r>
            <a:endParaRPr lang="en-US" sz="1600" dirty="0"/>
          </a:p>
        </p:txBody>
      </p:sp>
    </p:spTree>
    <p:extLst>
      <p:ext uri="{BB962C8B-B14F-4D97-AF65-F5344CB8AC3E}">
        <p14:creationId xmlns:p14="http://schemas.microsoft.com/office/powerpoint/2010/main" val="8890782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a:defRPr/>
            </a:pPr>
            <a:r>
              <a:rPr lang="en-US" b="1" dirty="0"/>
              <a:t>Surface antigen production</a:t>
            </a:r>
          </a:p>
        </p:txBody>
      </p:sp>
      <p:sp>
        <p:nvSpPr>
          <p:cNvPr id="224259" name="Rectangle 3"/>
          <p:cNvSpPr>
            <a:spLocks noGrp="1" noChangeArrowheads="1"/>
          </p:cNvSpPr>
          <p:nvPr>
            <p:ph type="body" idx="1"/>
          </p:nvPr>
        </p:nvSpPr>
        <p:spPr/>
        <p:txBody>
          <a:bodyPr>
            <a:noAutofit/>
          </a:bodyPr>
          <a:lstStyle/>
          <a:p>
            <a:pPr>
              <a:lnSpc>
                <a:spcPct val="90000"/>
              </a:lnSpc>
              <a:defRPr/>
            </a:pPr>
            <a:r>
              <a:rPr lang="en-US" sz="2600" dirty="0">
                <a:latin typeface="Arial" charset="0"/>
              </a:rPr>
              <a:t>Immune cells require numerous surface molecules for effective immune response, cell-cell communication and regulation</a:t>
            </a:r>
          </a:p>
          <a:p>
            <a:pPr>
              <a:lnSpc>
                <a:spcPct val="90000"/>
              </a:lnSpc>
              <a:defRPr/>
            </a:pPr>
            <a:r>
              <a:rPr lang="en-US" sz="2600" dirty="0">
                <a:latin typeface="Arial" charset="0"/>
              </a:rPr>
              <a:t>Classified into B cell associated, T cell associated, activation associated, cytokine receptors</a:t>
            </a:r>
          </a:p>
          <a:p>
            <a:pPr>
              <a:lnSpc>
                <a:spcPct val="90000"/>
              </a:lnSpc>
              <a:defRPr/>
            </a:pPr>
            <a:r>
              <a:rPr lang="en-US" sz="2600" dirty="0">
                <a:latin typeface="Arial" charset="0"/>
              </a:rPr>
              <a:t>Expression occurs in an orderly sequence in lymphoid maturation </a:t>
            </a:r>
          </a:p>
          <a:p>
            <a:pPr>
              <a:lnSpc>
                <a:spcPct val="90000"/>
              </a:lnSpc>
              <a:defRPr/>
            </a:pPr>
            <a:r>
              <a:rPr lang="en-US" sz="2600" dirty="0">
                <a:latin typeface="Arial" charset="0"/>
              </a:rPr>
              <a:t>Antibodies to these molecules cataloged </a:t>
            </a:r>
            <a:r>
              <a:rPr lang="en-US" sz="2600" dirty="0" smtClean="0">
                <a:latin typeface="Arial" charset="0"/>
              </a:rPr>
              <a:t>through </a:t>
            </a:r>
            <a:r>
              <a:rPr lang="en-US" sz="2600" dirty="0">
                <a:latin typeface="Arial" charset="0"/>
              </a:rPr>
              <a:t>the CD - clusters of differentiation - numerical </a:t>
            </a:r>
            <a:r>
              <a:rPr lang="en-US" sz="2600" dirty="0" smtClean="0">
                <a:latin typeface="Arial" charset="0"/>
              </a:rPr>
              <a:t>system.</a:t>
            </a:r>
            <a:endParaRPr lang="en-US" sz="2600" dirty="0">
              <a:latin typeface="Arial" charset="0"/>
            </a:endParaRPr>
          </a:p>
        </p:txBody>
      </p:sp>
    </p:spTree>
    <p:extLst>
      <p:ext uri="{BB962C8B-B14F-4D97-AF65-F5344CB8AC3E}">
        <p14:creationId xmlns:p14="http://schemas.microsoft.com/office/powerpoint/2010/main" val="26044833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orticalfollgraphicadjlow.jpeg                                 0000CBFBMacintosh HD                   AC746C6F:"/>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609600" y="1066800"/>
            <a:ext cx="7924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304800" y="228601"/>
            <a:ext cx="8839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folHlink"/>
              </a:buClr>
              <a:buSzPct val="65000"/>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hlink"/>
              </a:buClr>
              <a:buSzPct val="65000"/>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fo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buClr>
                <a:schemeClr val="bg2"/>
              </a:buClr>
              <a:buSzTx/>
              <a:buNone/>
            </a:pPr>
            <a:r>
              <a:rPr kumimoji="1" lang="en-US" sz="2400" dirty="0">
                <a:latin typeface="Arial" panose="020B0604020202020204" pitchFamily="34" charset="0"/>
                <a:cs typeface="Arial" panose="020B0604020202020204" pitchFamily="34" charset="0"/>
              </a:rPr>
              <a:t>Lymphomas frozen at various stages of </a:t>
            </a:r>
            <a:r>
              <a:rPr kumimoji="1" lang="en-US" sz="2400" i="1" dirty="0">
                <a:latin typeface="Arial" panose="020B0604020202020204" pitchFamily="34" charset="0"/>
                <a:cs typeface="Arial" panose="020B0604020202020204" pitchFamily="34" charset="0"/>
              </a:rPr>
              <a:t>antigen dependent</a:t>
            </a:r>
            <a:r>
              <a:rPr kumimoji="1" lang="en-US" sz="2400" dirty="0">
                <a:latin typeface="Arial" panose="020B0604020202020204" pitchFamily="34" charset="0"/>
                <a:cs typeface="Arial" panose="020B0604020202020204" pitchFamily="34" charset="0"/>
              </a:rPr>
              <a:t> </a:t>
            </a:r>
            <a:r>
              <a:rPr kumimoji="1" lang="en-US" sz="2400" dirty="0" smtClean="0">
                <a:latin typeface="Arial" panose="020B0604020202020204" pitchFamily="34" charset="0"/>
                <a:cs typeface="Arial" panose="020B0604020202020204" pitchFamily="34" charset="0"/>
              </a:rPr>
              <a:t>       B </a:t>
            </a:r>
            <a:r>
              <a:rPr kumimoji="1" lang="en-US" sz="2400" dirty="0">
                <a:latin typeface="Arial" panose="020B0604020202020204" pitchFamily="34" charset="0"/>
                <a:cs typeface="Arial" panose="020B0604020202020204" pitchFamily="34" charset="0"/>
              </a:rPr>
              <a:t>cell maturation </a:t>
            </a:r>
            <a:r>
              <a:rPr kumimoji="1" lang="en-US" sz="2400" dirty="0" smtClean="0">
                <a:latin typeface="Arial" panose="020B0604020202020204" pitchFamily="34" charset="0"/>
                <a:cs typeface="Arial" panose="020B0604020202020204" pitchFamily="34" charset="0"/>
              </a:rPr>
              <a:t>and differentiation</a:t>
            </a:r>
            <a:endParaRPr kumimoji="1" lang="en-US" sz="2400" dirty="0">
              <a:latin typeface="Arial" panose="020B0604020202020204" pitchFamily="34" charset="0"/>
              <a:cs typeface="Arial" panose="020B0604020202020204" pitchFamily="34" charset="0"/>
            </a:endParaRPr>
          </a:p>
          <a:p>
            <a:pPr algn="ctr" eaLnBrk="1" hangingPunct="1">
              <a:spcBef>
                <a:spcPct val="50000"/>
              </a:spcBef>
              <a:buClrTx/>
              <a:buSzTx/>
              <a:buFontTx/>
              <a:buNone/>
            </a:pPr>
            <a:endParaRPr lang="en-US" sz="2400" dirty="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173082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233" y="228601"/>
            <a:ext cx="8602824" cy="838200"/>
          </a:xfrm>
        </p:spPr>
        <p:txBody>
          <a:bodyPr>
            <a:normAutofit/>
          </a:bodyPr>
          <a:lstStyle/>
          <a:p>
            <a:pPr algn="ctr"/>
            <a:r>
              <a:rPr lang="en-US" sz="2800" dirty="0">
                <a:solidFill>
                  <a:schemeClr val="tx1"/>
                </a:solidFill>
                <a:latin typeface="Arial" charset="0"/>
                <a:cs typeface="Times New Roman" charset="0"/>
              </a:rPr>
              <a:t>Increasing age is a risk factor for </a:t>
            </a:r>
            <a:r>
              <a:rPr lang="en-US" sz="2800" b="1" dirty="0" smtClean="0">
                <a:solidFill>
                  <a:schemeClr val="tx1"/>
                </a:solidFill>
                <a:hlinkClick r:id="rId4"/>
              </a:rPr>
              <a:t>Non-Hodgkin Lymphoma </a:t>
            </a:r>
            <a:r>
              <a:rPr lang="en-US" sz="2800" dirty="0" smtClean="0">
                <a:solidFill>
                  <a:schemeClr val="tx1"/>
                </a:solidFill>
                <a:latin typeface="Arial" charset="0"/>
                <a:cs typeface="Times New Roman" charset="0"/>
              </a:rPr>
              <a:t>(NHL)</a:t>
            </a:r>
            <a:endParaRPr lang="en-CA" sz="2800" dirty="0">
              <a:solidFill>
                <a:schemeClr val="tx1"/>
              </a:solidFill>
            </a:endParaRPr>
          </a:p>
        </p:txBody>
      </p:sp>
      <p:graphicFrame>
        <p:nvGraphicFramePr>
          <p:cNvPr id="3" name="Object 2"/>
          <p:cNvGraphicFramePr>
            <a:graphicFrameLocks noChangeAspect="1"/>
          </p:cNvGraphicFramePr>
          <p:nvPr>
            <p:extLst/>
          </p:nvPr>
        </p:nvGraphicFramePr>
        <p:xfrm>
          <a:off x="762000" y="1066800"/>
          <a:ext cx="7772400" cy="5181599"/>
        </p:xfrm>
        <a:graphic>
          <a:graphicData uri="http://schemas.openxmlformats.org/presentationml/2006/ole">
            <mc:AlternateContent xmlns:mc="http://schemas.openxmlformats.org/markup-compatibility/2006">
              <mc:Choice xmlns:v="urn:schemas-microsoft-com:vml" Requires="v">
                <p:oleObj spid="_x0000_s1027" name="SPW 6.0 Graph" r:id="rId5" imgW="5748833" imgH="4804258" progId="">
                  <p:embed/>
                </p:oleObj>
              </mc:Choice>
              <mc:Fallback>
                <p:oleObj name="SPW 6.0 Graph" r:id="rId5" imgW="5748833" imgH="4804258"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066800"/>
                        <a:ext cx="7772400" cy="51815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16819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tants.jpeg                                                    0000CBFBMacintosh HD                   AC746C6F:"/>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t="51297"/>
          <a:stretch>
            <a:fillRect/>
          </a:stretch>
        </p:blipFill>
        <p:spPr bwMode="auto">
          <a:xfrm>
            <a:off x="457200" y="173038"/>
            <a:ext cx="8349456" cy="615156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3" name="Rectangle 3"/>
          <p:cNvSpPr>
            <a:spLocks noGrp="1" noChangeArrowheads="1"/>
          </p:cNvSpPr>
          <p:nvPr>
            <p:ph type="title"/>
          </p:nvPr>
        </p:nvSpPr>
        <p:spPr>
          <a:xfrm>
            <a:off x="685800" y="0"/>
            <a:ext cx="7772400" cy="1143000"/>
          </a:xfrm>
        </p:spPr>
        <p:txBody>
          <a:bodyPr/>
          <a:lstStyle/>
          <a:p>
            <a:pPr>
              <a:defRPr/>
            </a:pPr>
            <a:r>
              <a:rPr lang="en-US"/>
              <a:t>T cell antigen expression</a:t>
            </a:r>
          </a:p>
        </p:txBody>
      </p:sp>
    </p:spTree>
    <p:extLst>
      <p:ext uri="{BB962C8B-B14F-4D97-AF65-F5344CB8AC3E}">
        <p14:creationId xmlns:p14="http://schemas.microsoft.com/office/powerpoint/2010/main" val="39231890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381000" y="381000"/>
            <a:ext cx="7772400" cy="1066800"/>
          </a:xfrm>
        </p:spPr>
        <p:txBody>
          <a:bodyPr>
            <a:normAutofit/>
          </a:bodyPr>
          <a:lstStyle/>
          <a:p>
            <a:pPr>
              <a:defRPr/>
            </a:pPr>
            <a:r>
              <a:rPr lang="en-US" dirty="0"/>
              <a:t>Immunologic Techniques</a:t>
            </a:r>
          </a:p>
        </p:txBody>
      </p:sp>
      <p:sp>
        <p:nvSpPr>
          <p:cNvPr id="320515" name="Rectangle 3"/>
          <p:cNvSpPr>
            <a:spLocks noGrp="1" noChangeArrowheads="1"/>
          </p:cNvSpPr>
          <p:nvPr>
            <p:ph type="body" idx="1"/>
          </p:nvPr>
        </p:nvSpPr>
        <p:spPr>
          <a:xfrm>
            <a:off x="457200" y="1817914"/>
            <a:ext cx="7696200" cy="1752600"/>
          </a:xfrm>
        </p:spPr>
        <p:txBody>
          <a:bodyPr>
            <a:noAutofit/>
          </a:bodyPr>
          <a:lstStyle/>
          <a:p>
            <a:pPr>
              <a:defRPr/>
            </a:pPr>
            <a:r>
              <a:rPr lang="en-US" sz="2400" dirty="0">
                <a:latin typeface="Arial" charset="0"/>
              </a:rPr>
              <a:t>Flow </a:t>
            </a:r>
            <a:r>
              <a:rPr lang="en-US" sz="2400" dirty="0" err="1" smtClean="0">
                <a:latin typeface="Arial" charset="0"/>
              </a:rPr>
              <a:t>cytometry</a:t>
            </a:r>
            <a:endParaRPr lang="en-US" sz="2400" dirty="0" smtClean="0">
              <a:latin typeface="Arial" charset="0"/>
            </a:endParaRPr>
          </a:p>
          <a:p>
            <a:pPr>
              <a:defRPr/>
            </a:pPr>
            <a:r>
              <a:rPr lang="en-US" sz="2400" dirty="0" smtClean="0">
                <a:latin typeface="Arial" charset="0"/>
              </a:rPr>
              <a:t>Immunohistochemistry</a:t>
            </a:r>
          </a:p>
          <a:p>
            <a:pPr>
              <a:defRPr/>
            </a:pPr>
            <a:r>
              <a:rPr lang="en-US" sz="2400" dirty="0" smtClean="0">
                <a:latin typeface="Arial" charset="0"/>
              </a:rPr>
              <a:t>Both </a:t>
            </a:r>
            <a:r>
              <a:rPr lang="en-US" sz="2400" dirty="0">
                <a:latin typeface="Arial" charset="0"/>
              </a:rPr>
              <a:t>utilize monoclonal antibodies to detect </a:t>
            </a:r>
            <a:r>
              <a:rPr lang="en-US" sz="2400" dirty="0" err="1">
                <a:latin typeface="Arial" charset="0"/>
              </a:rPr>
              <a:t>clonality</a:t>
            </a:r>
            <a:r>
              <a:rPr lang="en-US" sz="2400" dirty="0">
                <a:latin typeface="Arial" charset="0"/>
              </a:rPr>
              <a:t> and unique antigenic patterns</a:t>
            </a:r>
          </a:p>
        </p:txBody>
      </p:sp>
      <p:pic>
        <p:nvPicPr>
          <p:cNvPr id="12292" name="Picture 4" descr="flowdemoadj150low.jpeg                                         0000CBFBMacintosh HD                   AC746C6F:"/>
          <p:cNvPicPr>
            <a:picLocks noChangeAspect="1" noChangeArrowheads="1"/>
          </p:cNvPicPr>
          <p:nvPr/>
        </p:nvPicPr>
        <p:blipFill>
          <a:blip r:embed="rId2" cstate="print">
            <a:extLst>
              <a:ext uri="{28A0092B-C50C-407E-A947-70E740481C1C}">
                <a14:useLocalDpi xmlns:a14="http://schemas.microsoft.com/office/drawing/2010/main" val="0"/>
              </a:ext>
            </a:extLst>
          </a:blip>
          <a:srcRect l="25162" t="1073" r="16805" b="45461"/>
          <a:stretch>
            <a:fillRect/>
          </a:stretch>
        </p:blipFill>
        <p:spPr bwMode="auto">
          <a:xfrm>
            <a:off x="4942114" y="3725634"/>
            <a:ext cx="3516086" cy="252276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impxkappaadj150.jpeg                                           0000CBFBMacintosh HD                   AC746C6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758290"/>
            <a:ext cx="3581400" cy="2413909"/>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2012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051048"/>
          </a:xfrm>
        </p:spPr>
        <p:txBody>
          <a:bodyPr/>
          <a:lstStyle/>
          <a:p>
            <a:r>
              <a:rPr lang="en-US" b="1" dirty="0" smtClean="0"/>
              <a:t>B cell lymphoma</a:t>
            </a:r>
            <a:endParaRPr lang="en-US"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Definition</a:t>
            </a:r>
            <a:endParaRPr lang="en-US" sz="5400" dirty="0"/>
          </a:p>
        </p:txBody>
      </p:sp>
      <p:sp>
        <p:nvSpPr>
          <p:cNvPr id="3" name="Content Placeholder 2"/>
          <p:cNvSpPr>
            <a:spLocks noGrp="1"/>
          </p:cNvSpPr>
          <p:nvPr>
            <p:ph idx="1"/>
          </p:nvPr>
        </p:nvSpPr>
        <p:spPr/>
        <p:txBody>
          <a:bodyPr>
            <a:normAutofit/>
          </a:bodyPr>
          <a:lstStyle/>
          <a:p>
            <a:pPr algn="l" rtl="0"/>
            <a:r>
              <a:rPr lang="en-US" sz="4000" dirty="0" smtClean="0"/>
              <a:t>Mature B cell neoplasms are clonal tumors of mature B cells at various stages of maturation</a:t>
            </a:r>
          </a:p>
          <a:p>
            <a:pPr algn="l" rtl="0"/>
            <a:r>
              <a:rPr lang="en-US" sz="4000" dirty="0" smtClean="0"/>
              <a:t>They recapitulate normal stages of maturation.</a:t>
            </a:r>
          </a:p>
        </p:txBody>
      </p:sp>
    </p:spTree>
    <p:extLst>
      <p:ext uri="{BB962C8B-B14F-4D97-AF65-F5344CB8AC3E}">
        <p14:creationId xmlns:p14="http://schemas.microsoft.com/office/powerpoint/2010/main" val="15820885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0077" t="3735" r="29523" b="26375"/>
          <a:stretch/>
        </p:blipFill>
        <p:spPr>
          <a:xfrm>
            <a:off x="0" y="762000"/>
            <a:ext cx="9144000" cy="6096000"/>
          </a:xfrm>
          <a:prstGeom prst="rect">
            <a:avLst/>
          </a:prstGeom>
        </p:spPr>
      </p:pic>
      <p:sp>
        <p:nvSpPr>
          <p:cNvPr id="3" name="Прямоугольник 2"/>
          <p:cNvSpPr/>
          <p:nvPr/>
        </p:nvSpPr>
        <p:spPr>
          <a:xfrm>
            <a:off x="685800" y="0"/>
            <a:ext cx="6629400" cy="707886"/>
          </a:xfrm>
          <a:prstGeom prst="rect">
            <a:avLst/>
          </a:prstGeom>
        </p:spPr>
        <p:txBody>
          <a:bodyPr wrap="square">
            <a:spAutoFit/>
          </a:bodyPr>
          <a:lstStyle/>
          <a:p>
            <a:r>
              <a:rPr lang="en-US" sz="4000" dirty="0" smtClean="0"/>
              <a:t>B cell Development</a:t>
            </a:r>
            <a:endParaRPr lang="ru-RU" sz="4000" dirty="0"/>
          </a:p>
        </p:txBody>
      </p:sp>
    </p:spTree>
    <p:extLst>
      <p:ext uri="{BB962C8B-B14F-4D97-AF65-F5344CB8AC3E}">
        <p14:creationId xmlns:p14="http://schemas.microsoft.com/office/powerpoint/2010/main" val="42664269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152400"/>
            <a:ext cx="7772400" cy="1143000"/>
          </a:xfrm>
        </p:spPr>
        <p:txBody>
          <a:bodyPr/>
          <a:lstStyle/>
          <a:p>
            <a:pPr>
              <a:defRPr/>
            </a:pPr>
            <a:endParaRPr lang="en-US" dirty="0"/>
          </a:p>
        </p:txBody>
      </p:sp>
      <p:pic>
        <p:nvPicPr>
          <p:cNvPr id="99331" name="Picture 5" descr="freqlymphWHO5.gif                                              0004E797Macintosh HD                   B397ACD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0"/>
            <a:ext cx="7543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6834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685800" y="381000"/>
            <a:ext cx="7772400" cy="1066800"/>
          </a:xfrm>
        </p:spPr>
        <p:txBody>
          <a:bodyPr/>
          <a:lstStyle/>
          <a:p>
            <a:pPr>
              <a:defRPr/>
            </a:pPr>
            <a:r>
              <a:rPr lang="en-US" b="1" dirty="0"/>
              <a:t>Indolent </a:t>
            </a:r>
            <a:r>
              <a:rPr lang="en-US" b="1" dirty="0" smtClean="0"/>
              <a:t> versus  aggressive</a:t>
            </a:r>
            <a:endParaRPr lang="en-US" b="1" dirty="0"/>
          </a:p>
        </p:txBody>
      </p:sp>
      <p:sp>
        <p:nvSpPr>
          <p:cNvPr id="345091" name="Rectangle 3"/>
          <p:cNvSpPr>
            <a:spLocks noGrp="1" noChangeArrowheads="1"/>
          </p:cNvSpPr>
          <p:nvPr>
            <p:ph type="body" sz="half" idx="1"/>
          </p:nvPr>
        </p:nvSpPr>
        <p:spPr>
          <a:xfrm>
            <a:off x="685800" y="1828800"/>
            <a:ext cx="3810000" cy="4114800"/>
          </a:xfrm>
        </p:spPr>
        <p:txBody>
          <a:bodyPr>
            <a:noAutofit/>
          </a:bodyPr>
          <a:lstStyle/>
          <a:p>
            <a:pPr>
              <a:lnSpc>
                <a:spcPct val="90000"/>
              </a:lnSpc>
              <a:buFont typeface="Arial" charset="0"/>
              <a:buChar char="•"/>
              <a:defRPr/>
            </a:pPr>
            <a:r>
              <a:rPr lang="en-US" sz="1900" dirty="0"/>
              <a:t>Indolent</a:t>
            </a:r>
          </a:p>
          <a:p>
            <a:pPr lvl="1">
              <a:lnSpc>
                <a:spcPct val="90000"/>
              </a:lnSpc>
              <a:buFont typeface="Arial" charset="0"/>
              <a:buChar char="•"/>
              <a:defRPr/>
            </a:pPr>
            <a:r>
              <a:rPr lang="en-US" sz="1900" dirty="0"/>
              <a:t>Small lymphocytic lymphoma/CLL</a:t>
            </a:r>
          </a:p>
          <a:p>
            <a:pPr lvl="1">
              <a:lnSpc>
                <a:spcPct val="90000"/>
              </a:lnSpc>
              <a:buFont typeface="Arial" charset="0"/>
              <a:buChar char="•"/>
              <a:defRPr/>
            </a:pPr>
            <a:r>
              <a:rPr lang="en-US" sz="1900" dirty="0"/>
              <a:t>Follicular lymphoma, Grades 1/2</a:t>
            </a:r>
          </a:p>
          <a:p>
            <a:pPr lvl="1">
              <a:lnSpc>
                <a:spcPct val="90000"/>
              </a:lnSpc>
              <a:buFont typeface="Arial" charset="0"/>
              <a:buChar char="•"/>
              <a:defRPr/>
            </a:pPr>
            <a:r>
              <a:rPr lang="en-US" sz="1900" dirty="0" err="1"/>
              <a:t>Extranodal</a:t>
            </a:r>
            <a:r>
              <a:rPr lang="en-US" sz="1900" dirty="0"/>
              <a:t> Marginal zone lymphoma of MALT type</a:t>
            </a:r>
          </a:p>
          <a:p>
            <a:pPr lvl="1">
              <a:lnSpc>
                <a:spcPct val="90000"/>
              </a:lnSpc>
              <a:buFont typeface="Arial" charset="0"/>
              <a:buChar char="•"/>
              <a:defRPr/>
            </a:pPr>
            <a:r>
              <a:rPr lang="en-US" sz="1900" dirty="0"/>
              <a:t>Nodal marginal zone lymphoma</a:t>
            </a:r>
          </a:p>
          <a:p>
            <a:pPr lvl="1">
              <a:lnSpc>
                <a:spcPct val="90000"/>
              </a:lnSpc>
              <a:buFont typeface="Arial" charset="0"/>
              <a:buChar char="•"/>
              <a:defRPr/>
            </a:pPr>
            <a:r>
              <a:rPr lang="en-US" sz="1900" dirty="0"/>
              <a:t>Splenic marginal zone lymphoma</a:t>
            </a:r>
          </a:p>
          <a:p>
            <a:pPr lvl="1">
              <a:lnSpc>
                <a:spcPct val="90000"/>
              </a:lnSpc>
              <a:buFont typeface="Arial" charset="0"/>
              <a:buChar char="•"/>
              <a:defRPr/>
            </a:pPr>
            <a:r>
              <a:rPr lang="en-US" sz="1900" dirty="0"/>
              <a:t>Hairy cell leukemia</a:t>
            </a:r>
          </a:p>
          <a:p>
            <a:pPr lvl="1">
              <a:lnSpc>
                <a:spcPct val="90000"/>
              </a:lnSpc>
              <a:buFont typeface="Arial" charset="0"/>
              <a:buChar char="•"/>
              <a:defRPr/>
            </a:pPr>
            <a:r>
              <a:rPr lang="en-US" sz="1900" dirty="0" err="1"/>
              <a:t>Lymphoplasmacytic</a:t>
            </a:r>
            <a:r>
              <a:rPr lang="en-US" sz="1900" dirty="0"/>
              <a:t> lymphoma</a:t>
            </a:r>
          </a:p>
          <a:p>
            <a:pPr lvl="1">
              <a:lnSpc>
                <a:spcPct val="90000"/>
              </a:lnSpc>
              <a:buFont typeface="Arial" charset="0"/>
              <a:buChar char="•"/>
              <a:defRPr/>
            </a:pPr>
            <a:r>
              <a:rPr lang="en-US" sz="1900" dirty="0"/>
              <a:t>Plasma cell myeloma</a:t>
            </a:r>
          </a:p>
          <a:p>
            <a:pPr lvl="1">
              <a:lnSpc>
                <a:spcPct val="90000"/>
              </a:lnSpc>
              <a:buFont typeface="Arial" charset="0"/>
              <a:buChar char="•"/>
              <a:defRPr/>
            </a:pPr>
            <a:r>
              <a:rPr lang="en-US" sz="1900" dirty="0" err="1"/>
              <a:t>Plasmacytoma</a:t>
            </a:r>
            <a:endParaRPr lang="en-US" sz="1900" dirty="0"/>
          </a:p>
          <a:p>
            <a:pPr lvl="1">
              <a:lnSpc>
                <a:spcPct val="90000"/>
              </a:lnSpc>
              <a:buFont typeface="Arial" charset="0"/>
              <a:buChar char="•"/>
              <a:defRPr/>
            </a:pPr>
            <a:r>
              <a:rPr lang="en-US" sz="1900" dirty="0"/>
              <a:t>Cutaneous T cell lymphoma</a:t>
            </a:r>
          </a:p>
          <a:p>
            <a:pPr lvl="1">
              <a:lnSpc>
                <a:spcPct val="90000"/>
              </a:lnSpc>
              <a:buFont typeface="Arial" charset="0"/>
              <a:buChar char="•"/>
              <a:defRPr/>
            </a:pPr>
            <a:r>
              <a:rPr lang="en-US" sz="1900" dirty="0"/>
              <a:t>Cutaneous CD30+ anaplastic large cell lymphoma</a:t>
            </a:r>
          </a:p>
        </p:txBody>
      </p:sp>
      <p:sp>
        <p:nvSpPr>
          <p:cNvPr id="345092" name="Rectangle 4"/>
          <p:cNvSpPr>
            <a:spLocks noGrp="1" noChangeArrowheads="1"/>
          </p:cNvSpPr>
          <p:nvPr>
            <p:ph type="body" sz="half" idx="2"/>
          </p:nvPr>
        </p:nvSpPr>
        <p:spPr>
          <a:xfrm>
            <a:off x="4876800" y="1828800"/>
            <a:ext cx="3810000" cy="4114800"/>
          </a:xfrm>
        </p:spPr>
        <p:txBody>
          <a:bodyPr>
            <a:normAutofit/>
          </a:bodyPr>
          <a:lstStyle/>
          <a:p>
            <a:pPr>
              <a:lnSpc>
                <a:spcPct val="90000"/>
              </a:lnSpc>
              <a:buFont typeface="Arial" charset="0"/>
              <a:buChar char="•"/>
              <a:defRPr/>
            </a:pPr>
            <a:r>
              <a:rPr lang="en-US" sz="1900" dirty="0"/>
              <a:t>Aggressive</a:t>
            </a:r>
          </a:p>
          <a:p>
            <a:pPr lvl="1">
              <a:lnSpc>
                <a:spcPct val="90000"/>
              </a:lnSpc>
              <a:buFont typeface="Arial" charset="0"/>
              <a:buChar char="•"/>
              <a:defRPr/>
            </a:pPr>
            <a:r>
              <a:rPr lang="en-US" sz="1900" dirty="0" err="1"/>
              <a:t>Prolymphocytic</a:t>
            </a:r>
            <a:r>
              <a:rPr lang="en-US" sz="1900" dirty="0"/>
              <a:t> leukemia</a:t>
            </a:r>
          </a:p>
          <a:p>
            <a:pPr lvl="1">
              <a:lnSpc>
                <a:spcPct val="90000"/>
              </a:lnSpc>
              <a:buFont typeface="Arial" charset="0"/>
              <a:buChar char="•"/>
              <a:defRPr/>
            </a:pPr>
            <a:r>
              <a:rPr lang="en-US" sz="1900" dirty="0"/>
              <a:t>Large B cell lymphoma</a:t>
            </a:r>
          </a:p>
          <a:p>
            <a:pPr lvl="1">
              <a:lnSpc>
                <a:spcPct val="90000"/>
              </a:lnSpc>
              <a:buFont typeface="Arial" charset="0"/>
              <a:buChar char="•"/>
              <a:defRPr/>
            </a:pPr>
            <a:r>
              <a:rPr lang="en-US" sz="1900" dirty="0" err="1"/>
              <a:t>Burkitt</a:t>
            </a:r>
            <a:r>
              <a:rPr lang="en-US" sz="1900" dirty="0"/>
              <a:t> lymphoma</a:t>
            </a:r>
          </a:p>
          <a:p>
            <a:pPr lvl="1">
              <a:lnSpc>
                <a:spcPct val="90000"/>
              </a:lnSpc>
              <a:buFont typeface="Arial" charset="0"/>
              <a:buChar char="•"/>
              <a:defRPr/>
            </a:pPr>
            <a:r>
              <a:rPr lang="en-US" sz="1900" dirty="0"/>
              <a:t>Mantle cell lymphoma</a:t>
            </a:r>
          </a:p>
          <a:p>
            <a:pPr lvl="1">
              <a:lnSpc>
                <a:spcPct val="90000"/>
              </a:lnSpc>
              <a:buFont typeface="Arial" charset="0"/>
              <a:buChar char="•"/>
              <a:defRPr/>
            </a:pPr>
            <a:r>
              <a:rPr lang="en-US" sz="1900" dirty="0"/>
              <a:t>Anaplastic large cell lymphoma</a:t>
            </a:r>
          </a:p>
          <a:p>
            <a:pPr lvl="1">
              <a:lnSpc>
                <a:spcPct val="90000"/>
              </a:lnSpc>
              <a:buFont typeface="Arial" charset="0"/>
              <a:buChar char="•"/>
              <a:defRPr/>
            </a:pPr>
            <a:r>
              <a:rPr lang="en-US" sz="1900" dirty="0"/>
              <a:t>All peripheral T cell lymphomas</a:t>
            </a:r>
          </a:p>
        </p:txBody>
      </p:sp>
    </p:spTree>
    <p:extLst>
      <p:ext uri="{BB962C8B-B14F-4D97-AF65-F5344CB8AC3E}">
        <p14:creationId xmlns:p14="http://schemas.microsoft.com/office/powerpoint/2010/main" val="26382716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475395"/>
          </a:xfrm>
        </p:spPr>
        <p:txBody>
          <a:bodyPr>
            <a:normAutofit fontScale="90000"/>
          </a:bodyPr>
          <a:lstStyle/>
          <a:p>
            <a:pPr algn="ctr"/>
            <a:r>
              <a:rPr lang="en-US" dirty="0" smtClean="0">
                <a:latin typeface="Times New Roman"/>
                <a:ea typeface="Times New Roman"/>
                <a:cs typeface="Times New Roman"/>
              </a:rPr>
              <a:t>Clinical Characteristics of Patients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89089887"/>
              </p:ext>
            </p:extLst>
          </p:nvPr>
        </p:nvGraphicFramePr>
        <p:xfrm>
          <a:off x="2" y="914400"/>
          <a:ext cx="9143998" cy="5791201"/>
        </p:xfrm>
        <a:graphic>
          <a:graphicData uri="http://schemas.openxmlformats.org/drawingml/2006/table">
            <a:tbl>
              <a:tblPr firstRow="1" bandRow="1">
                <a:tableStyleId>{5C22544A-7EE6-4342-B048-85BDC9FD1C3A}</a:tableStyleId>
              </a:tblPr>
              <a:tblGrid>
                <a:gridCol w="997527"/>
                <a:gridCol w="997527"/>
                <a:gridCol w="997527"/>
                <a:gridCol w="997527"/>
                <a:gridCol w="997527"/>
                <a:gridCol w="1745673"/>
                <a:gridCol w="1413163"/>
                <a:gridCol w="997527"/>
              </a:tblGrid>
              <a:tr h="879694">
                <a:tc>
                  <a:txBody>
                    <a:bodyPr/>
                    <a:lstStyle/>
                    <a:p>
                      <a:pPr>
                        <a:lnSpc>
                          <a:spcPct val="115000"/>
                        </a:lnSpc>
                        <a:spcAft>
                          <a:spcPts val="0"/>
                        </a:spcAft>
                      </a:pPr>
                      <a:r>
                        <a:rPr lang="en-US" sz="1200" b="1" dirty="0">
                          <a:latin typeface="Times New Roman"/>
                          <a:ea typeface="Times New Roman"/>
                          <a:cs typeface="Times New Roman"/>
                        </a:rPr>
                        <a:t>Disease</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200" b="1">
                          <a:latin typeface="Times New Roman"/>
                          <a:ea typeface="Times New Roman"/>
                          <a:cs typeface="Times New Roman"/>
                        </a:rPr>
                        <a:t>Median Age, years</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b="1">
                          <a:latin typeface="Times New Roman"/>
                          <a:ea typeface="Times New Roman"/>
                          <a:cs typeface="Times New Roman"/>
                        </a:rPr>
                        <a:t>Frequency in Children</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b="1">
                          <a:latin typeface="Times New Roman"/>
                          <a:ea typeface="Times New Roman"/>
                          <a:cs typeface="Times New Roman"/>
                        </a:rPr>
                        <a:t>% Male</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b="1" dirty="0">
                          <a:latin typeface="Times New Roman"/>
                          <a:ea typeface="Times New Roman"/>
                          <a:cs typeface="Times New Roman"/>
                        </a:rPr>
                        <a:t>Stage I/II </a:t>
                      </a:r>
                      <a:r>
                        <a:rPr lang="en-US" sz="1200" b="1" dirty="0" err="1">
                          <a:latin typeface="Times New Roman"/>
                          <a:ea typeface="Times New Roman"/>
                          <a:cs typeface="Times New Roman"/>
                        </a:rPr>
                        <a:t>vs</a:t>
                      </a:r>
                      <a:r>
                        <a:rPr lang="en-US" sz="1200" b="1" dirty="0">
                          <a:latin typeface="Times New Roman"/>
                          <a:ea typeface="Times New Roman"/>
                          <a:cs typeface="Times New Roman"/>
                        </a:rPr>
                        <a:t> III/IV, %</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200" b="1">
                          <a:latin typeface="Times New Roman"/>
                          <a:ea typeface="Times New Roman"/>
                          <a:cs typeface="Times New Roman"/>
                        </a:rPr>
                        <a:t>B Symptoms, %</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b="1">
                          <a:latin typeface="Times New Roman"/>
                          <a:ea typeface="Times New Roman"/>
                          <a:cs typeface="Times New Roman"/>
                        </a:rPr>
                        <a:t>Bone Marrow Involvement, %</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b="1" dirty="0">
                          <a:latin typeface="Times New Roman"/>
                          <a:ea typeface="Times New Roman"/>
                          <a:cs typeface="Times New Roman"/>
                        </a:rPr>
                        <a:t>% Surviving 5 years</a:t>
                      </a:r>
                      <a:endParaRPr lang="en-US" sz="1100" dirty="0">
                        <a:latin typeface="Calibri"/>
                        <a:ea typeface="Calibri"/>
                        <a:cs typeface="Times New Roman"/>
                      </a:endParaRPr>
                    </a:p>
                  </a:txBody>
                  <a:tcPr marL="28575" marR="28575" marT="28575" marB="28575"/>
                </a:tc>
              </a:tr>
              <a:tr h="682804">
                <a:tc>
                  <a:txBody>
                    <a:bodyPr/>
                    <a:lstStyle/>
                    <a:p>
                      <a:pPr>
                        <a:lnSpc>
                          <a:spcPct val="115000"/>
                        </a:lnSpc>
                        <a:spcAft>
                          <a:spcPts val="0"/>
                        </a:spcAft>
                      </a:pPr>
                      <a:r>
                        <a:rPr lang="en-US" sz="1200" dirty="0" smtClean="0">
                          <a:latin typeface="Times New Roman"/>
                          <a:ea typeface="Times New Roman"/>
                          <a:cs typeface="Times New Roman"/>
                        </a:rPr>
                        <a:t>CLL/SLL</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65</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Rare</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53</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9 vs 91</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dirty="0">
                          <a:latin typeface="Times New Roman"/>
                          <a:ea typeface="Times New Roman"/>
                          <a:cs typeface="Times New Roman"/>
                        </a:rPr>
                        <a:t>33</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72</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51</a:t>
                      </a:r>
                      <a:endParaRPr lang="en-US" sz="1100">
                        <a:latin typeface="Calibri"/>
                        <a:ea typeface="Calibri"/>
                        <a:cs typeface="Times New Roman"/>
                      </a:endParaRPr>
                    </a:p>
                  </a:txBody>
                  <a:tcPr marL="28575" marR="28575" marT="28575" marB="28575"/>
                </a:tc>
              </a:tr>
              <a:tr h="879694">
                <a:tc>
                  <a:txBody>
                    <a:bodyPr/>
                    <a:lstStyle/>
                    <a:p>
                      <a:pPr>
                        <a:lnSpc>
                          <a:spcPct val="115000"/>
                        </a:lnSpc>
                        <a:spcAft>
                          <a:spcPts val="0"/>
                        </a:spcAft>
                      </a:pPr>
                      <a:r>
                        <a:rPr lang="en-US" sz="1200">
                          <a:latin typeface="Times New Roman"/>
                          <a:ea typeface="Times New Roman"/>
                          <a:cs typeface="Times New Roman"/>
                        </a:rPr>
                        <a:t>Mantle cell lymphoma</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63</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Rare</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74</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20 vs 80</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28</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64</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27</a:t>
                      </a:r>
                      <a:endParaRPr lang="en-US" sz="1100">
                        <a:latin typeface="Calibri"/>
                        <a:ea typeface="Calibri"/>
                        <a:cs typeface="Times New Roman"/>
                      </a:endParaRPr>
                    </a:p>
                  </a:txBody>
                  <a:tcPr marL="28575" marR="28575" marT="28575" marB="28575"/>
                </a:tc>
              </a:tr>
              <a:tr h="1654161">
                <a:tc>
                  <a:txBody>
                    <a:bodyPr/>
                    <a:lstStyle/>
                    <a:p>
                      <a:pPr>
                        <a:lnSpc>
                          <a:spcPct val="115000"/>
                        </a:lnSpc>
                        <a:spcAft>
                          <a:spcPts val="0"/>
                        </a:spcAft>
                      </a:pPr>
                      <a:r>
                        <a:rPr lang="en-US" sz="1200" dirty="0" err="1" smtClean="0">
                          <a:latin typeface="Times New Roman"/>
                          <a:ea typeface="Times New Roman"/>
                          <a:cs typeface="Times New Roman"/>
                        </a:rPr>
                        <a:t>Splenic</a:t>
                      </a:r>
                      <a:r>
                        <a:rPr lang="en-US" sz="1200" baseline="0" dirty="0" smtClean="0">
                          <a:latin typeface="Times New Roman"/>
                          <a:ea typeface="Times New Roman"/>
                          <a:cs typeface="Times New Roman"/>
                        </a:rPr>
                        <a:t> </a:t>
                      </a:r>
                      <a:r>
                        <a:rPr lang="en-US" sz="1200" dirty="0" smtClean="0">
                          <a:latin typeface="Times New Roman"/>
                          <a:ea typeface="Times New Roman"/>
                          <a:cs typeface="Times New Roman"/>
                        </a:rPr>
                        <a:t>marginal </a:t>
                      </a:r>
                      <a:r>
                        <a:rPr lang="en-US" sz="1200" dirty="0">
                          <a:latin typeface="Times New Roman"/>
                          <a:ea typeface="Times New Roman"/>
                          <a:cs typeface="Times New Roman"/>
                        </a:rPr>
                        <a:t>zone B cell </a:t>
                      </a:r>
                      <a:r>
                        <a:rPr lang="en-US" sz="1200" dirty="0" smtClean="0">
                          <a:latin typeface="Times New Roman"/>
                          <a:ea typeface="Times New Roman"/>
                          <a:cs typeface="Times New Roman"/>
                        </a:rPr>
                        <a:t>lymphoma</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60</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Rare</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48</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67 vs 33</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19</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14</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74</a:t>
                      </a:r>
                      <a:endParaRPr lang="en-US" sz="1100">
                        <a:latin typeface="Calibri"/>
                        <a:ea typeface="Calibri"/>
                        <a:cs typeface="Times New Roman"/>
                      </a:endParaRPr>
                    </a:p>
                  </a:txBody>
                  <a:tcPr marL="28575" marR="28575" marT="28575" marB="28575"/>
                </a:tc>
              </a:tr>
              <a:tr h="879694">
                <a:tc>
                  <a:txBody>
                    <a:bodyPr/>
                    <a:lstStyle/>
                    <a:p>
                      <a:pPr>
                        <a:lnSpc>
                          <a:spcPct val="115000"/>
                        </a:lnSpc>
                        <a:spcAft>
                          <a:spcPts val="0"/>
                        </a:spcAft>
                      </a:pPr>
                      <a:r>
                        <a:rPr lang="en-US" sz="1200" dirty="0">
                          <a:latin typeface="Times New Roman"/>
                          <a:ea typeface="Times New Roman"/>
                          <a:cs typeface="Times New Roman"/>
                        </a:rPr>
                        <a:t>Follicular lymphoma</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59</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Rare</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42</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33 vs 67</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28</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a:latin typeface="Times New Roman"/>
                          <a:ea typeface="Times New Roman"/>
                          <a:cs typeface="Times New Roman"/>
                        </a:rPr>
                        <a:t>42</a:t>
                      </a:r>
                      <a:endParaRPr lang="en-US" sz="1100">
                        <a:latin typeface="Calibri"/>
                        <a:ea typeface="Calibri"/>
                        <a:cs typeface="Times New Roman"/>
                      </a:endParaRPr>
                    </a:p>
                  </a:txBody>
                  <a:tcPr marL="28575" marR="28575" marT="28575" marB="28575"/>
                </a:tc>
                <a:tc>
                  <a:txBody>
                    <a:bodyPr/>
                    <a:lstStyle/>
                    <a:p>
                      <a:pPr>
                        <a:lnSpc>
                          <a:spcPct val="115000"/>
                        </a:lnSpc>
                        <a:spcAft>
                          <a:spcPts val="0"/>
                        </a:spcAft>
                      </a:pPr>
                      <a:r>
                        <a:rPr lang="en-US" sz="1200" dirty="0">
                          <a:latin typeface="Times New Roman"/>
                          <a:ea typeface="Times New Roman"/>
                          <a:cs typeface="Times New Roman"/>
                        </a:rPr>
                        <a:t>72</a:t>
                      </a:r>
                      <a:endParaRPr lang="en-US" sz="1100" dirty="0">
                        <a:latin typeface="Calibri"/>
                        <a:ea typeface="Calibri"/>
                        <a:cs typeface="Times New Roman"/>
                      </a:endParaRPr>
                    </a:p>
                  </a:txBody>
                  <a:tcPr marL="28575" marR="28575" marT="28575" marB="28575"/>
                </a:tc>
              </a:tr>
              <a:tr h="815154">
                <a:tc>
                  <a:txBody>
                    <a:bodyPr/>
                    <a:lstStyle/>
                    <a:p>
                      <a:pPr>
                        <a:lnSpc>
                          <a:spcPct val="115000"/>
                        </a:lnSpc>
                        <a:spcAft>
                          <a:spcPts val="0"/>
                        </a:spcAft>
                      </a:pPr>
                      <a:r>
                        <a:rPr lang="en-US" sz="1100" dirty="0" smtClean="0">
                          <a:latin typeface="Calibri"/>
                          <a:ea typeface="Calibri"/>
                          <a:cs typeface="Times New Roman"/>
                        </a:rPr>
                        <a:t>Hairy cell leukemia</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100" dirty="0" smtClean="0">
                          <a:latin typeface="Calibri"/>
                          <a:ea typeface="Calibri"/>
                          <a:cs typeface="Times New Roman"/>
                        </a:rPr>
                        <a:t>50</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100" dirty="0" smtClean="0">
                          <a:latin typeface="Calibri"/>
                          <a:ea typeface="Calibri"/>
                          <a:cs typeface="Times New Roman"/>
                        </a:rPr>
                        <a:t>Rare</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100" dirty="0" smtClean="0">
                          <a:latin typeface="Calibri"/>
                          <a:ea typeface="Calibri"/>
                          <a:cs typeface="Times New Roman"/>
                        </a:rPr>
                        <a:t>80</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100" dirty="0" smtClean="0">
                          <a:latin typeface="Calibri"/>
                          <a:ea typeface="Calibri"/>
                          <a:cs typeface="Times New Roman"/>
                        </a:rPr>
                        <a:t>21vs 79</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100" dirty="0" smtClean="0">
                          <a:latin typeface="Calibri"/>
                          <a:ea typeface="Calibri"/>
                          <a:cs typeface="Times New Roman"/>
                        </a:rPr>
                        <a:t>25</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100" dirty="0" smtClean="0">
                          <a:latin typeface="Calibri"/>
                          <a:ea typeface="Calibri"/>
                          <a:cs typeface="Times New Roman"/>
                        </a:rPr>
                        <a:t>100</a:t>
                      </a:r>
                      <a:endParaRPr lang="en-US" sz="1100" dirty="0">
                        <a:latin typeface="Calibri"/>
                        <a:ea typeface="Calibri"/>
                        <a:cs typeface="Times New Roman"/>
                      </a:endParaRPr>
                    </a:p>
                  </a:txBody>
                  <a:tcPr marL="28575" marR="28575" marT="28575" marB="28575"/>
                </a:tc>
                <a:tc>
                  <a:txBody>
                    <a:bodyPr/>
                    <a:lstStyle/>
                    <a:p>
                      <a:pPr>
                        <a:lnSpc>
                          <a:spcPct val="115000"/>
                        </a:lnSpc>
                        <a:spcAft>
                          <a:spcPts val="0"/>
                        </a:spcAft>
                      </a:pPr>
                      <a:r>
                        <a:rPr lang="en-US" sz="1100" dirty="0" smtClean="0">
                          <a:latin typeface="Calibri"/>
                          <a:ea typeface="Calibri"/>
                          <a:cs typeface="Times New Roman"/>
                        </a:rPr>
                        <a:t>90</a:t>
                      </a:r>
                      <a:endParaRPr lang="en-US" sz="1100" dirty="0">
                        <a:latin typeface="Calibri"/>
                        <a:ea typeface="Calibri"/>
                        <a:cs typeface="Times New Roman"/>
                      </a:endParaRPr>
                    </a:p>
                  </a:txBody>
                  <a:tcPr marL="28575" marR="28575" marT="28575" marB="28575"/>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37000" t="25112" r="23501" b="25999"/>
          <a:stretch/>
        </p:blipFill>
        <p:spPr>
          <a:xfrm>
            <a:off x="533400" y="228600"/>
            <a:ext cx="7924800" cy="6019800"/>
          </a:xfrm>
          <a:prstGeom prst="rect">
            <a:avLst/>
          </a:prstGeom>
        </p:spPr>
      </p:pic>
    </p:spTree>
    <p:extLst>
      <p:ext uri="{BB962C8B-B14F-4D97-AF65-F5344CB8AC3E}">
        <p14:creationId xmlns:p14="http://schemas.microsoft.com/office/powerpoint/2010/main" val="1936773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313595"/>
          </a:xfrm>
        </p:spPr>
        <p:txBody>
          <a:bodyPr>
            <a:normAutofit/>
          </a:bodyPr>
          <a:lstStyle/>
          <a:p>
            <a:pPr algn="ctr"/>
            <a:r>
              <a:rPr lang="en-CA" altLang="en-US" sz="3600" b="1" dirty="0"/>
              <a:t>Lymphomas can present with many different clinical manifestations.</a:t>
            </a:r>
            <a:endParaRPr lang="en-CA" sz="3600" b="1" dirty="0"/>
          </a:p>
        </p:txBody>
      </p:sp>
      <p:sp>
        <p:nvSpPr>
          <p:cNvPr id="3" name="Content Placeholder 2"/>
          <p:cNvSpPr>
            <a:spLocks noGrp="1"/>
          </p:cNvSpPr>
          <p:nvPr>
            <p:ph sz="half" idx="2"/>
          </p:nvPr>
        </p:nvSpPr>
        <p:spPr>
          <a:xfrm>
            <a:off x="381001" y="1905000"/>
            <a:ext cx="8382000" cy="4419600"/>
          </a:xfrm>
        </p:spPr>
        <p:txBody>
          <a:bodyPr>
            <a:normAutofit fontScale="85000" lnSpcReduction="10000"/>
          </a:bodyPr>
          <a:lstStyle/>
          <a:p>
            <a:r>
              <a:rPr lang="en-US" sz="3200" dirty="0">
                <a:cs typeface="Times New Roman" charset="0"/>
              </a:rPr>
              <a:t>Variable</a:t>
            </a:r>
          </a:p>
          <a:p>
            <a:pPr lvl="2"/>
            <a:r>
              <a:rPr lang="en-US" sz="3200" dirty="0">
                <a:cs typeface="Times New Roman" charset="0"/>
              </a:rPr>
              <a:t>Severity: asymptomatic to extremely ill</a:t>
            </a:r>
          </a:p>
          <a:p>
            <a:pPr lvl="2"/>
            <a:r>
              <a:rPr lang="en-US" sz="3200" dirty="0">
                <a:cs typeface="Times New Roman" charset="0"/>
              </a:rPr>
              <a:t>Time course: evolution over weeks, months, or years</a:t>
            </a:r>
          </a:p>
          <a:p>
            <a:pPr lvl="2">
              <a:buNone/>
            </a:pPr>
            <a:endParaRPr lang="en-US" sz="3200" dirty="0">
              <a:cs typeface="Times New Roman" charset="0"/>
            </a:endParaRPr>
          </a:p>
          <a:p>
            <a:r>
              <a:rPr lang="en-US" sz="3200" dirty="0">
                <a:cs typeface="Times New Roman" charset="0"/>
              </a:rPr>
              <a:t>Systemic manifestations</a:t>
            </a:r>
          </a:p>
          <a:p>
            <a:pPr lvl="2"/>
            <a:r>
              <a:rPr lang="en-US" sz="3200" dirty="0">
                <a:cs typeface="Times New Roman" charset="0"/>
              </a:rPr>
              <a:t>fever, night sweats, weight loss, anorexia, </a:t>
            </a:r>
            <a:r>
              <a:rPr lang="en-US" sz="3200" dirty="0" err="1">
                <a:cs typeface="Times New Roman" charset="0"/>
              </a:rPr>
              <a:t>pruritis</a:t>
            </a:r>
            <a:endParaRPr lang="en-US" sz="3200" dirty="0">
              <a:cs typeface="Times New Roman" charset="0"/>
            </a:endParaRPr>
          </a:p>
          <a:p>
            <a:pPr lvl="2">
              <a:buNone/>
            </a:pPr>
            <a:endParaRPr lang="en-US" sz="3200" dirty="0">
              <a:cs typeface="Times New Roman" charset="0"/>
            </a:endParaRPr>
          </a:p>
          <a:p>
            <a:r>
              <a:rPr lang="en-US" sz="3200" dirty="0">
                <a:cs typeface="Times New Roman" charset="0"/>
              </a:rPr>
              <a:t>Local manifestations</a:t>
            </a:r>
          </a:p>
          <a:p>
            <a:pPr lvl="2"/>
            <a:r>
              <a:rPr lang="en-US" sz="3200" dirty="0">
                <a:cs typeface="Times New Roman" charset="0"/>
              </a:rPr>
              <a:t>lymphadenopathy, splenomegaly most common</a:t>
            </a:r>
          </a:p>
          <a:p>
            <a:pPr lvl="2"/>
            <a:r>
              <a:rPr lang="en-US" sz="3200" dirty="0">
                <a:cs typeface="Times New Roman" charset="0"/>
              </a:rPr>
              <a:t>any tissue potentially can be infiltrated</a:t>
            </a:r>
          </a:p>
          <a:p>
            <a:endParaRPr lang="en-CA" dirty="0"/>
          </a:p>
        </p:txBody>
      </p:sp>
    </p:spTree>
    <p:extLst>
      <p:ext uri="{BB962C8B-B14F-4D97-AF65-F5344CB8AC3E}">
        <p14:creationId xmlns:p14="http://schemas.microsoft.com/office/powerpoint/2010/main" val="9832531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Grp="1" noChangeArrowheads="1"/>
          </p:cNvSpPr>
          <p:nvPr/>
        </p:nvSpPr>
        <p:spPr bwMode="auto">
          <a:xfrm>
            <a:off x="6553200" y="6245225"/>
            <a:ext cx="2133600" cy="476250"/>
          </a:xfrm>
          <a:prstGeom prst="rect">
            <a:avLst/>
          </a:prstGeom>
          <a:noFill/>
          <a:ln>
            <a:miter lim="800000"/>
            <a:headEnd/>
            <a:tailEnd/>
          </a:ln>
        </p:spPr>
        <p:txBody>
          <a:bodyPr anchor="b"/>
          <a:lstStyle>
            <a:lvl1pPr eaLnBrk="0" hangingPunct="0">
              <a:defRPr sz="2400" b="1">
                <a:solidFill>
                  <a:schemeClr val="tx1"/>
                </a:solidFill>
                <a:latin typeface="Tahoma" panose="020B0604030504040204" pitchFamily="34" charset="0"/>
                <a:cs typeface="Arial" panose="020B0604020202020204" pitchFamily="34" charset="0"/>
              </a:defRPr>
            </a:lvl1pPr>
            <a:lvl2pPr marL="742950" indent="-285750" eaLnBrk="0" hangingPunct="0">
              <a:defRPr sz="2400" b="1">
                <a:solidFill>
                  <a:schemeClr val="tx1"/>
                </a:solidFill>
                <a:latin typeface="Tahoma" panose="020B0604030504040204" pitchFamily="34" charset="0"/>
                <a:cs typeface="Arial" panose="020B0604020202020204" pitchFamily="34" charset="0"/>
              </a:defRPr>
            </a:lvl2pPr>
            <a:lvl3pPr marL="1143000" indent="-228600" eaLnBrk="0" hangingPunct="0">
              <a:defRPr sz="2400" b="1">
                <a:solidFill>
                  <a:schemeClr val="tx1"/>
                </a:solidFill>
                <a:latin typeface="Tahoma" panose="020B0604030504040204" pitchFamily="34" charset="0"/>
                <a:cs typeface="Arial" panose="020B0604020202020204" pitchFamily="34" charset="0"/>
              </a:defRPr>
            </a:lvl3pPr>
            <a:lvl4pPr marL="1600200" indent="-228600" eaLnBrk="0" hangingPunct="0">
              <a:defRPr sz="2400" b="1">
                <a:solidFill>
                  <a:schemeClr val="tx1"/>
                </a:solidFill>
                <a:latin typeface="Tahoma" panose="020B0604030504040204" pitchFamily="34" charset="0"/>
                <a:cs typeface="Arial" panose="020B0604020202020204" pitchFamily="34" charset="0"/>
              </a:defRPr>
            </a:lvl4pPr>
            <a:lvl5pPr marL="2057400" indent="-228600" eaLnBrk="0" hangingPunct="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r" eaLnBrk="1" hangingPunct="1">
              <a:defRPr/>
            </a:pPr>
            <a:fld id="{732F058F-6747-454B-A7EE-60CA7F43D2E2}" type="slidenum">
              <a:rPr lang="ar-SA" sz="1400" b="0" smtClean="0">
                <a:effectLst>
                  <a:outerShdw blurRad="38100" dist="38100" dir="2700000" algn="tl">
                    <a:srgbClr val="000000"/>
                  </a:outerShdw>
                </a:effectLst>
                <a:latin typeface="Arial" panose="020B0604020202020204" pitchFamily="34" charset="0"/>
              </a:rPr>
              <a:pPr algn="r" eaLnBrk="1" hangingPunct="1">
                <a:defRPr/>
              </a:pPr>
              <a:t>70</a:t>
            </a:fld>
            <a:endParaRPr lang="en-US" sz="1400" b="0" smtClean="0">
              <a:effectLst>
                <a:outerShdw blurRad="38100" dist="38100" dir="2700000" algn="tl">
                  <a:srgbClr val="000000"/>
                </a:outerShdw>
              </a:effectLst>
              <a:latin typeface="Arial" panose="020B0604020202020204" pitchFamily="34" charset="0"/>
            </a:endParaRPr>
          </a:p>
        </p:txBody>
      </p:sp>
      <p:sp>
        <p:nvSpPr>
          <p:cNvPr id="96258" name="Rectangle 2"/>
          <p:cNvSpPr>
            <a:spLocks noGrp="1" noChangeArrowheads="1"/>
          </p:cNvSpPr>
          <p:nvPr>
            <p:ph type="title" idx="4294967295"/>
          </p:nvPr>
        </p:nvSpPr>
        <p:spPr/>
        <p:txBody>
          <a:bodyPr/>
          <a:lstStyle/>
          <a:p>
            <a:pPr eaLnBrk="1" hangingPunct="1">
              <a:defRPr/>
            </a:pPr>
            <a:r>
              <a:rPr lang="en-US" b="1" dirty="0" smtClean="0"/>
              <a:t>SLL/CLL</a:t>
            </a:r>
            <a:br>
              <a:rPr lang="en-US" b="1" dirty="0" smtClean="0"/>
            </a:br>
            <a:r>
              <a:rPr lang="en-US" dirty="0" smtClean="0"/>
              <a:t> </a:t>
            </a:r>
            <a:r>
              <a:rPr lang="en-US" sz="3600" dirty="0" smtClean="0"/>
              <a:t>Clinical features</a:t>
            </a:r>
            <a:endParaRPr lang="en-US" sz="4800" dirty="0" smtClean="0"/>
          </a:p>
        </p:txBody>
      </p:sp>
      <p:sp>
        <p:nvSpPr>
          <p:cNvPr id="96259" name="Rectangle 3"/>
          <p:cNvSpPr>
            <a:spLocks noGrp="1" noChangeArrowheads="1"/>
          </p:cNvSpPr>
          <p:nvPr>
            <p:ph type="body" idx="4294967295"/>
          </p:nvPr>
        </p:nvSpPr>
        <p:spPr/>
        <p:txBody>
          <a:bodyPr/>
          <a:lstStyle/>
          <a:p>
            <a:pPr eaLnBrk="1" hangingPunct="1">
              <a:buFont typeface="Arial" charset="0"/>
              <a:buChar char="•"/>
              <a:defRPr/>
            </a:pPr>
            <a:r>
              <a:rPr lang="en-US" sz="3600" dirty="0" smtClean="0"/>
              <a:t>often </a:t>
            </a:r>
            <a:r>
              <a:rPr lang="en-US" sz="3600" u="sng" dirty="0" smtClean="0"/>
              <a:t>asymptomatic </a:t>
            </a:r>
          </a:p>
          <a:p>
            <a:pPr lvl="1" eaLnBrk="1" hangingPunct="1">
              <a:defRPr/>
            </a:pPr>
            <a:r>
              <a:rPr lang="en-US" sz="3200" dirty="0" smtClean="0"/>
              <a:t>Non specific : Easy fatigability, Weight</a:t>
            </a:r>
            <a:r>
              <a:rPr lang="fa-IR" sz="3200" dirty="0" smtClean="0"/>
              <a:t> </a:t>
            </a:r>
            <a:r>
              <a:rPr lang="en-US" sz="3200" dirty="0" smtClean="0"/>
              <a:t>loss, anorexia </a:t>
            </a:r>
          </a:p>
          <a:p>
            <a:pPr lvl="1" eaLnBrk="1" hangingPunct="1">
              <a:defRPr/>
            </a:pPr>
            <a:r>
              <a:rPr lang="en-US" sz="3200" dirty="0" smtClean="0"/>
              <a:t>Generalized </a:t>
            </a:r>
            <a:r>
              <a:rPr lang="en-US" sz="3200" dirty="0" err="1" smtClean="0"/>
              <a:t>lymphadenopathy</a:t>
            </a:r>
            <a:r>
              <a:rPr lang="en-US" sz="3200" dirty="0" smtClean="0"/>
              <a:t> and </a:t>
            </a:r>
            <a:r>
              <a:rPr lang="en-US" sz="3200" dirty="0" err="1" smtClean="0"/>
              <a:t>hepatosplenomegaly</a:t>
            </a:r>
            <a:r>
              <a:rPr lang="en-US" sz="3200" dirty="0" smtClean="0"/>
              <a:t> in 50- 60</a:t>
            </a:r>
            <a:r>
              <a:rPr lang="fa-IR" sz="3200" dirty="0" smtClean="0"/>
              <a:t>%</a:t>
            </a:r>
            <a:endParaRPr lang="en-US" sz="3200" dirty="0" smtClean="0"/>
          </a:p>
          <a:p>
            <a:pPr lvl="1" eaLnBrk="1" hangingPunct="1">
              <a:defRPr/>
            </a:pPr>
            <a:r>
              <a:rPr lang="en-US" sz="3200" dirty="0" err="1" smtClean="0"/>
              <a:t>Hypogammaglobulinomia</a:t>
            </a:r>
            <a:r>
              <a:rPr lang="en-US" sz="3200" dirty="0" smtClean="0"/>
              <a:t> (&gt;50%)</a:t>
            </a:r>
          </a:p>
          <a:p>
            <a:pPr eaLnBrk="1" hangingPunct="1">
              <a:defRPr/>
            </a:pPr>
            <a:r>
              <a:rPr lang="en-US" sz="3600" dirty="0" smtClean="0"/>
              <a:t>Presented in old ages (&gt;50 years)</a:t>
            </a:r>
          </a:p>
        </p:txBody>
      </p:sp>
    </p:spTree>
    <p:extLst>
      <p:ext uri="{BB962C8B-B14F-4D97-AF65-F5344CB8AC3E}">
        <p14:creationId xmlns:p14="http://schemas.microsoft.com/office/powerpoint/2010/main" val="32195944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Grp="1" noChangeArrowheads="1"/>
          </p:cNvSpPr>
          <p:nvPr/>
        </p:nvSpPr>
        <p:spPr bwMode="auto">
          <a:xfrm>
            <a:off x="6553200" y="6245225"/>
            <a:ext cx="2133600" cy="476250"/>
          </a:xfrm>
          <a:prstGeom prst="rect">
            <a:avLst/>
          </a:prstGeom>
          <a:noFill/>
          <a:ln>
            <a:miter lim="800000"/>
            <a:headEnd/>
            <a:tailEnd/>
          </a:ln>
        </p:spPr>
        <p:txBody>
          <a:bodyPr anchor="b"/>
          <a:lstStyle>
            <a:lvl1pPr eaLnBrk="0" hangingPunct="0">
              <a:defRPr sz="2400" b="1">
                <a:solidFill>
                  <a:schemeClr val="tx1"/>
                </a:solidFill>
                <a:latin typeface="Tahoma" panose="020B0604030504040204" pitchFamily="34" charset="0"/>
                <a:cs typeface="Arial" panose="020B0604020202020204" pitchFamily="34" charset="0"/>
              </a:defRPr>
            </a:lvl1pPr>
            <a:lvl2pPr marL="742950" indent="-285750" eaLnBrk="0" hangingPunct="0">
              <a:defRPr sz="2400" b="1">
                <a:solidFill>
                  <a:schemeClr val="tx1"/>
                </a:solidFill>
                <a:latin typeface="Tahoma" panose="020B0604030504040204" pitchFamily="34" charset="0"/>
                <a:cs typeface="Arial" panose="020B0604020202020204" pitchFamily="34" charset="0"/>
              </a:defRPr>
            </a:lvl2pPr>
            <a:lvl3pPr marL="1143000" indent="-228600" eaLnBrk="0" hangingPunct="0">
              <a:defRPr sz="2400" b="1">
                <a:solidFill>
                  <a:schemeClr val="tx1"/>
                </a:solidFill>
                <a:latin typeface="Tahoma" panose="020B0604030504040204" pitchFamily="34" charset="0"/>
                <a:cs typeface="Arial" panose="020B0604020202020204" pitchFamily="34" charset="0"/>
              </a:defRPr>
            </a:lvl3pPr>
            <a:lvl4pPr marL="1600200" indent="-228600" eaLnBrk="0" hangingPunct="0">
              <a:defRPr sz="2400" b="1">
                <a:solidFill>
                  <a:schemeClr val="tx1"/>
                </a:solidFill>
                <a:latin typeface="Tahoma" panose="020B0604030504040204" pitchFamily="34" charset="0"/>
                <a:cs typeface="Arial" panose="020B0604020202020204" pitchFamily="34" charset="0"/>
              </a:defRPr>
            </a:lvl4pPr>
            <a:lvl5pPr marL="2057400" indent="-228600" eaLnBrk="0" hangingPunct="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r" eaLnBrk="1" hangingPunct="1">
              <a:defRPr/>
            </a:pPr>
            <a:fld id="{4653638D-6285-4A9E-850E-FFBC69819208}" type="slidenum">
              <a:rPr lang="ar-SA" sz="1400" b="0" smtClean="0">
                <a:effectLst>
                  <a:outerShdw blurRad="38100" dist="38100" dir="2700000" algn="tl">
                    <a:srgbClr val="000000"/>
                  </a:outerShdw>
                </a:effectLst>
                <a:latin typeface="Arial" panose="020B0604020202020204" pitchFamily="34" charset="0"/>
              </a:rPr>
              <a:pPr algn="r" eaLnBrk="1" hangingPunct="1">
                <a:defRPr/>
              </a:pPr>
              <a:t>71</a:t>
            </a:fld>
            <a:endParaRPr lang="en-US" sz="1400" b="0" smtClean="0">
              <a:effectLst>
                <a:outerShdw blurRad="38100" dist="38100" dir="2700000" algn="tl">
                  <a:srgbClr val="000000"/>
                </a:outerShdw>
              </a:effectLst>
              <a:latin typeface="Arial" panose="020B0604020202020204" pitchFamily="34" charset="0"/>
            </a:endParaRPr>
          </a:p>
        </p:txBody>
      </p:sp>
      <p:sp>
        <p:nvSpPr>
          <p:cNvPr id="92162" name="Rectangle 2"/>
          <p:cNvSpPr>
            <a:spLocks noGrp="1" noChangeArrowheads="1"/>
          </p:cNvSpPr>
          <p:nvPr>
            <p:ph type="title" idx="4294967295"/>
          </p:nvPr>
        </p:nvSpPr>
        <p:spPr/>
        <p:txBody>
          <a:bodyPr/>
          <a:lstStyle/>
          <a:p>
            <a:pPr eaLnBrk="1" hangingPunct="1">
              <a:defRPr/>
            </a:pPr>
            <a:r>
              <a:rPr lang="en-US" b="1" smtClean="0"/>
              <a:t>SLL/CLL</a:t>
            </a:r>
          </a:p>
        </p:txBody>
      </p:sp>
      <p:sp>
        <p:nvSpPr>
          <p:cNvPr id="92163" name="Rectangle 3"/>
          <p:cNvSpPr>
            <a:spLocks noGrp="1" noChangeArrowheads="1"/>
          </p:cNvSpPr>
          <p:nvPr>
            <p:ph type="body" idx="4294967295"/>
          </p:nvPr>
        </p:nvSpPr>
        <p:spPr>
          <a:xfrm>
            <a:off x="822959" y="2209800"/>
            <a:ext cx="7543801" cy="3659294"/>
          </a:xfrm>
        </p:spPr>
        <p:txBody>
          <a:bodyPr/>
          <a:lstStyle/>
          <a:p>
            <a:pPr marL="609600" indent="-609600" eaLnBrk="1" hangingPunct="1">
              <a:defRPr/>
            </a:pPr>
            <a:r>
              <a:rPr lang="en-US" sz="4400" dirty="0" smtClean="0"/>
              <a:t>Most patients are </a:t>
            </a:r>
            <a:r>
              <a:rPr lang="en-US" sz="4400" u="sng" dirty="0" smtClean="0"/>
              <a:t>leukemic</a:t>
            </a:r>
            <a:r>
              <a:rPr lang="en-US" sz="4400" dirty="0" smtClean="0"/>
              <a:t> at diagnosis </a:t>
            </a:r>
          </a:p>
        </p:txBody>
      </p:sp>
    </p:spTree>
    <p:extLst>
      <p:ext uri="{BB962C8B-B14F-4D97-AF65-F5344CB8AC3E}">
        <p14:creationId xmlns:p14="http://schemas.microsoft.com/office/powerpoint/2010/main" val="31186428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Grp="1" noChangeArrowheads="1"/>
          </p:cNvSpPr>
          <p:nvPr/>
        </p:nvSpPr>
        <p:spPr bwMode="auto">
          <a:xfrm>
            <a:off x="6553200" y="6245225"/>
            <a:ext cx="2133600" cy="476250"/>
          </a:xfrm>
          <a:prstGeom prst="rect">
            <a:avLst/>
          </a:prstGeom>
          <a:noFill/>
          <a:ln>
            <a:miter lim="800000"/>
            <a:headEnd/>
            <a:tailEnd/>
          </a:ln>
        </p:spPr>
        <p:txBody>
          <a:bodyPr anchor="b"/>
          <a:lstStyle>
            <a:lvl1pPr eaLnBrk="0" hangingPunct="0">
              <a:defRPr sz="2400" b="1">
                <a:solidFill>
                  <a:schemeClr val="tx1"/>
                </a:solidFill>
                <a:latin typeface="Tahoma" panose="020B0604030504040204" pitchFamily="34" charset="0"/>
                <a:cs typeface="Arial" panose="020B0604020202020204" pitchFamily="34" charset="0"/>
              </a:defRPr>
            </a:lvl1pPr>
            <a:lvl2pPr marL="742950" indent="-285750" eaLnBrk="0" hangingPunct="0">
              <a:defRPr sz="2400" b="1">
                <a:solidFill>
                  <a:schemeClr val="tx1"/>
                </a:solidFill>
                <a:latin typeface="Tahoma" panose="020B0604030504040204" pitchFamily="34" charset="0"/>
                <a:cs typeface="Arial" panose="020B0604020202020204" pitchFamily="34" charset="0"/>
              </a:defRPr>
            </a:lvl2pPr>
            <a:lvl3pPr marL="1143000" indent="-228600" eaLnBrk="0" hangingPunct="0">
              <a:defRPr sz="2400" b="1">
                <a:solidFill>
                  <a:schemeClr val="tx1"/>
                </a:solidFill>
                <a:latin typeface="Tahoma" panose="020B0604030504040204" pitchFamily="34" charset="0"/>
                <a:cs typeface="Arial" panose="020B0604020202020204" pitchFamily="34" charset="0"/>
              </a:defRPr>
            </a:lvl3pPr>
            <a:lvl4pPr marL="1600200" indent="-228600" eaLnBrk="0" hangingPunct="0">
              <a:defRPr sz="2400" b="1">
                <a:solidFill>
                  <a:schemeClr val="tx1"/>
                </a:solidFill>
                <a:latin typeface="Tahoma" panose="020B0604030504040204" pitchFamily="34" charset="0"/>
                <a:cs typeface="Arial" panose="020B0604020202020204" pitchFamily="34" charset="0"/>
              </a:defRPr>
            </a:lvl4pPr>
            <a:lvl5pPr marL="2057400" indent="-228600" eaLnBrk="0" hangingPunct="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r" eaLnBrk="1" hangingPunct="1">
              <a:defRPr/>
            </a:pPr>
            <a:fld id="{8087F2F5-135F-454C-BE06-B5C16D6C45C4}" type="slidenum">
              <a:rPr lang="ar-SA" sz="1400" b="0" smtClean="0">
                <a:effectLst>
                  <a:outerShdw blurRad="38100" dist="38100" dir="2700000" algn="tl">
                    <a:srgbClr val="000000"/>
                  </a:outerShdw>
                </a:effectLst>
                <a:latin typeface="Arial" panose="020B0604020202020204" pitchFamily="34" charset="0"/>
              </a:rPr>
              <a:pPr algn="r" eaLnBrk="1" hangingPunct="1">
                <a:defRPr/>
              </a:pPr>
              <a:t>72</a:t>
            </a:fld>
            <a:endParaRPr lang="en-US" sz="1400" b="0" smtClean="0">
              <a:effectLst>
                <a:outerShdw blurRad="38100" dist="38100" dir="2700000" algn="tl">
                  <a:srgbClr val="000000"/>
                </a:outerShdw>
              </a:effectLst>
              <a:latin typeface="Arial" panose="020B0604020202020204" pitchFamily="34" charset="0"/>
            </a:endParaRPr>
          </a:p>
        </p:txBody>
      </p:sp>
      <p:sp>
        <p:nvSpPr>
          <p:cNvPr id="95234" name="Rectangle 2"/>
          <p:cNvSpPr>
            <a:spLocks noGrp="1" noChangeArrowheads="1"/>
          </p:cNvSpPr>
          <p:nvPr>
            <p:ph type="title" idx="4294967295"/>
          </p:nvPr>
        </p:nvSpPr>
        <p:spPr>
          <a:xfrm>
            <a:off x="822960" y="286604"/>
            <a:ext cx="7543800" cy="1999396"/>
          </a:xfrm>
        </p:spPr>
        <p:txBody>
          <a:bodyPr>
            <a:normAutofit/>
          </a:bodyPr>
          <a:lstStyle/>
          <a:p>
            <a:pPr eaLnBrk="1" hangingPunct="1">
              <a:defRPr/>
            </a:pPr>
            <a:r>
              <a:rPr lang="en-US" b="1" dirty="0" smtClean="0"/>
              <a:t>SLL/CLL</a:t>
            </a:r>
            <a:r>
              <a:rPr lang="en-US" dirty="0" smtClean="0"/>
              <a:t> </a:t>
            </a:r>
            <a:br>
              <a:rPr lang="en-US" dirty="0" smtClean="0"/>
            </a:br>
            <a:r>
              <a:rPr lang="en-US" dirty="0" smtClean="0"/>
              <a:t/>
            </a:r>
            <a:br>
              <a:rPr lang="en-US" dirty="0" smtClean="0"/>
            </a:br>
            <a:r>
              <a:rPr lang="en-US" sz="4800" dirty="0" smtClean="0"/>
              <a:t>Morphology</a:t>
            </a:r>
          </a:p>
        </p:txBody>
      </p:sp>
      <p:sp>
        <p:nvSpPr>
          <p:cNvPr id="95235" name="Rectangle 3"/>
          <p:cNvSpPr>
            <a:spLocks noGrp="1" noChangeArrowheads="1"/>
          </p:cNvSpPr>
          <p:nvPr>
            <p:ph type="body" idx="4294967295"/>
          </p:nvPr>
        </p:nvSpPr>
        <p:spPr>
          <a:xfrm>
            <a:off x="822959" y="2819400"/>
            <a:ext cx="7543801" cy="3429000"/>
          </a:xfrm>
        </p:spPr>
        <p:txBody>
          <a:bodyPr>
            <a:normAutofit lnSpcReduction="10000"/>
          </a:bodyPr>
          <a:lstStyle/>
          <a:p>
            <a:pPr algn="just" eaLnBrk="1" hangingPunct="1">
              <a:buFont typeface="Wingdings" pitchFamily="2" charset="2"/>
              <a:buNone/>
              <a:defRPr/>
            </a:pPr>
            <a:r>
              <a:rPr lang="en-US" sz="3600" dirty="0" smtClean="0"/>
              <a:t>Effacement of normal architecture by Sheets </a:t>
            </a:r>
            <a:r>
              <a:rPr lang="en-US" sz="3600" dirty="0" smtClean="0">
                <a:solidFill>
                  <a:schemeClr val="tx1"/>
                </a:solidFill>
              </a:rPr>
              <a:t>of small round lymphocytes </a:t>
            </a:r>
            <a:r>
              <a:rPr lang="en-US" sz="3600" dirty="0" smtClean="0"/>
              <a:t>and</a:t>
            </a:r>
            <a:r>
              <a:rPr lang="fa-IR" sz="3600" dirty="0" smtClean="0"/>
              <a:t> </a:t>
            </a:r>
            <a:r>
              <a:rPr lang="en-US" sz="3600" dirty="0" smtClean="0"/>
              <a:t>scattered ill - defined foci of larger actively dividing cells termed </a:t>
            </a:r>
            <a:r>
              <a:rPr lang="fa-IR" sz="3600" dirty="0" smtClean="0"/>
              <a:t> </a:t>
            </a:r>
            <a:r>
              <a:rPr lang="en-US" sz="3600" dirty="0" err="1" smtClean="0">
                <a:solidFill>
                  <a:schemeClr val="tx1"/>
                </a:solidFill>
              </a:rPr>
              <a:t>prolymphocytes</a:t>
            </a:r>
            <a:r>
              <a:rPr lang="en-US" sz="3600" dirty="0" smtClean="0">
                <a:solidFill>
                  <a:schemeClr val="tx1"/>
                </a:solidFill>
              </a:rPr>
              <a:t>.</a:t>
            </a:r>
          </a:p>
          <a:p>
            <a:pPr lvl="1" eaLnBrk="1" hangingPunct="1">
              <a:defRPr/>
            </a:pPr>
            <a:endParaRPr lang="en-US" sz="3200" dirty="0" smtClean="0"/>
          </a:p>
          <a:p>
            <a:pPr algn="just" eaLnBrk="1" hangingPunct="1">
              <a:buFont typeface="Wingdings" pitchFamily="2" charset="2"/>
              <a:buNone/>
              <a:defRPr/>
            </a:pPr>
            <a:r>
              <a:rPr lang="en-US" sz="3600" dirty="0" smtClean="0"/>
              <a:t> </a:t>
            </a:r>
          </a:p>
        </p:txBody>
      </p:sp>
    </p:spTree>
    <p:extLst>
      <p:ext uri="{BB962C8B-B14F-4D97-AF65-F5344CB8AC3E}">
        <p14:creationId xmlns:p14="http://schemas.microsoft.com/office/powerpoint/2010/main" val="16634950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Grp="1" noChangeArrowheads="1"/>
          </p:cNvSpPr>
          <p:nvPr/>
        </p:nvSpPr>
        <p:spPr bwMode="auto">
          <a:xfrm>
            <a:off x="6553200" y="6245225"/>
            <a:ext cx="2133600" cy="476250"/>
          </a:xfrm>
          <a:prstGeom prst="rect">
            <a:avLst/>
          </a:prstGeom>
          <a:noFill/>
          <a:ln>
            <a:miter lim="800000"/>
            <a:headEnd/>
            <a:tailEnd/>
          </a:ln>
        </p:spPr>
        <p:txBody>
          <a:bodyPr anchor="b"/>
          <a:lstStyle>
            <a:lvl1pPr eaLnBrk="0" hangingPunct="0">
              <a:defRPr sz="2400" b="1">
                <a:solidFill>
                  <a:schemeClr val="tx1"/>
                </a:solidFill>
                <a:latin typeface="Tahoma" panose="020B0604030504040204" pitchFamily="34" charset="0"/>
                <a:cs typeface="Arial" panose="020B0604020202020204" pitchFamily="34" charset="0"/>
              </a:defRPr>
            </a:lvl1pPr>
            <a:lvl2pPr marL="742950" indent="-285750" eaLnBrk="0" hangingPunct="0">
              <a:defRPr sz="2400" b="1">
                <a:solidFill>
                  <a:schemeClr val="tx1"/>
                </a:solidFill>
                <a:latin typeface="Tahoma" panose="020B0604030504040204" pitchFamily="34" charset="0"/>
                <a:cs typeface="Arial" panose="020B0604020202020204" pitchFamily="34" charset="0"/>
              </a:defRPr>
            </a:lvl2pPr>
            <a:lvl3pPr marL="1143000" indent="-228600" eaLnBrk="0" hangingPunct="0">
              <a:defRPr sz="2400" b="1">
                <a:solidFill>
                  <a:schemeClr val="tx1"/>
                </a:solidFill>
                <a:latin typeface="Tahoma" panose="020B0604030504040204" pitchFamily="34" charset="0"/>
                <a:cs typeface="Arial" panose="020B0604020202020204" pitchFamily="34" charset="0"/>
              </a:defRPr>
            </a:lvl3pPr>
            <a:lvl4pPr marL="1600200" indent="-228600" eaLnBrk="0" hangingPunct="0">
              <a:defRPr sz="2400" b="1">
                <a:solidFill>
                  <a:schemeClr val="tx1"/>
                </a:solidFill>
                <a:latin typeface="Tahoma" panose="020B0604030504040204" pitchFamily="34" charset="0"/>
                <a:cs typeface="Arial" panose="020B0604020202020204" pitchFamily="34" charset="0"/>
              </a:defRPr>
            </a:lvl4pPr>
            <a:lvl5pPr marL="2057400" indent="-228600" eaLnBrk="0" hangingPunct="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r" eaLnBrk="1" hangingPunct="1">
              <a:defRPr/>
            </a:pPr>
            <a:fld id="{65435603-E570-411C-9812-83970CDEF3B6}" type="slidenum">
              <a:rPr lang="ar-SA" sz="1400" b="0" smtClean="0">
                <a:effectLst>
                  <a:outerShdw blurRad="38100" dist="38100" dir="2700000" algn="tl">
                    <a:srgbClr val="000000"/>
                  </a:outerShdw>
                </a:effectLst>
                <a:latin typeface="Arial" panose="020B0604020202020204" pitchFamily="34" charset="0"/>
              </a:rPr>
              <a:pPr algn="r" eaLnBrk="1" hangingPunct="1">
                <a:defRPr/>
              </a:pPr>
              <a:t>73</a:t>
            </a:fld>
            <a:endParaRPr lang="en-US" sz="1400" b="0" smtClean="0">
              <a:effectLst>
                <a:outerShdw blurRad="38100" dist="38100" dir="2700000" algn="tl">
                  <a:srgbClr val="000000"/>
                </a:outerShdw>
              </a:effectLst>
              <a:latin typeface="Arial" panose="020B0604020202020204" pitchFamily="34" charset="0"/>
            </a:endParaRPr>
          </a:p>
        </p:txBody>
      </p:sp>
      <p:sp>
        <p:nvSpPr>
          <p:cNvPr id="176130" name="Rectangle 2"/>
          <p:cNvSpPr>
            <a:spLocks noGrp="1" noChangeArrowheads="1"/>
          </p:cNvSpPr>
          <p:nvPr>
            <p:ph type="title" idx="4294967295"/>
          </p:nvPr>
        </p:nvSpPr>
        <p:spPr>
          <a:xfrm>
            <a:off x="822960" y="286605"/>
            <a:ext cx="7543800" cy="627795"/>
          </a:xfrm>
        </p:spPr>
        <p:txBody>
          <a:bodyPr/>
          <a:lstStyle/>
          <a:p>
            <a:pPr eaLnBrk="1" hangingPunct="1">
              <a:defRPr/>
            </a:pPr>
            <a:r>
              <a:rPr lang="en-US" sz="4000" b="1" dirty="0" smtClean="0"/>
              <a:t>Small  Lymphocytic  Lymphoma</a:t>
            </a:r>
            <a:r>
              <a:rPr lang="en-US" sz="4000" dirty="0" smtClean="0"/>
              <a:t> </a:t>
            </a:r>
          </a:p>
        </p:txBody>
      </p:sp>
      <p:pic>
        <p:nvPicPr>
          <p:cNvPr id="116741" name="Picture 3"/>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914400"/>
            <a:ext cx="9144000" cy="5715000"/>
          </a:xfrm>
        </p:spPr>
      </p:pic>
      <p:sp>
        <p:nvSpPr>
          <p:cNvPr id="116742" name="Rectangle 4"/>
          <p:cNvSpPr>
            <a:spLocks noChangeArrowheads="1"/>
          </p:cNvSpPr>
          <p:nvPr/>
        </p:nvSpPr>
        <p:spPr bwMode="auto">
          <a:xfrm>
            <a:off x="533400" y="152400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65000"/>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folHlink"/>
              </a:buClr>
              <a:buSzPct val="65000"/>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hlink"/>
              </a:buClr>
              <a:buSzPct val="65000"/>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fo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US" sz="2400">
                <a:solidFill>
                  <a:schemeClr val="bg2"/>
                </a:solidFill>
                <a:latin typeface="Tahoma" panose="020B0604030504040204" pitchFamily="34" charset="0"/>
                <a:cs typeface="Arial" panose="020B0604020202020204" pitchFamily="34" charset="0"/>
              </a:rPr>
              <a:t>. </a:t>
            </a:r>
          </a:p>
        </p:txBody>
      </p:sp>
    </p:spTree>
    <p:extLst>
      <p:ext uri="{BB962C8B-B14F-4D97-AF65-F5344CB8AC3E}">
        <p14:creationId xmlns:p14="http://schemas.microsoft.com/office/powerpoint/2010/main" val="14168363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Grp="1" noChangeArrowheads="1"/>
          </p:cNvSpPr>
          <p:nvPr/>
        </p:nvSpPr>
        <p:spPr bwMode="auto">
          <a:xfrm>
            <a:off x="6553200" y="6245225"/>
            <a:ext cx="2133600" cy="476250"/>
          </a:xfrm>
          <a:prstGeom prst="rect">
            <a:avLst/>
          </a:prstGeom>
          <a:noFill/>
          <a:ln>
            <a:miter lim="800000"/>
            <a:headEnd/>
            <a:tailEnd/>
          </a:ln>
        </p:spPr>
        <p:txBody>
          <a:bodyPr anchor="b"/>
          <a:lstStyle>
            <a:lvl1pPr eaLnBrk="0" hangingPunct="0">
              <a:defRPr sz="2400" b="1">
                <a:solidFill>
                  <a:schemeClr val="tx1"/>
                </a:solidFill>
                <a:latin typeface="Tahoma" panose="020B0604030504040204" pitchFamily="34" charset="0"/>
                <a:cs typeface="Arial" panose="020B0604020202020204" pitchFamily="34" charset="0"/>
              </a:defRPr>
            </a:lvl1pPr>
            <a:lvl2pPr marL="742950" indent="-285750" eaLnBrk="0" hangingPunct="0">
              <a:defRPr sz="2400" b="1">
                <a:solidFill>
                  <a:schemeClr val="tx1"/>
                </a:solidFill>
                <a:latin typeface="Tahoma" panose="020B0604030504040204" pitchFamily="34" charset="0"/>
                <a:cs typeface="Arial" panose="020B0604020202020204" pitchFamily="34" charset="0"/>
              </a:defRPr>
            </a:lvl2pPr>
            <a:lvl3pPr marL="1143000" indent="-228600" eaLnBrk="0" hangingPunct="0">
              <a:defRPr sz="2400" b="1">
                <a:solidFill>
                  <a:schemeClr val="tx1"/>
                </a:solidFill>
                <a:latin typeface="Tahoma" panose="020B0604030504040204" pitchFamily="34" charset="0"/>
                <a:cs typeface="Arial" panose="020B0604020202020204" pitchFamily="34" charset="0"/>
              </a:defRPr>
            </a:lvl3pPr>
            <a:lvl4pPr marL="1600200" indent="-228600" eaLnBrk="0" hangingPunct="0">
              <a:defRPr sz="2400" b="1">
                <a:solidFill>
                  <a:schemeClr val="tx1"/>
                </a:solidFill>
                <a:latin typeface="Tahoma" panose="020B0604030504040204" pitchFamily="34" charset="0"/>
                <a:cs typeface="Arial" panose="020B0604020202020204" pitchFamily="34" charset="0"/>
              </a:defRPr>
            </a:lvl4pPr>
            <a:lvl5pPr marL="2057400" indent="-228600" eaLnBrk="0" hangingPunct="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r" eaLnBrk="1" hangingPunct="1">
              <a:defRPr/>
            </a:pPr>
            <a:fld id="{826D03A9-746B-4C0C-8BC8-C432159DC82F}" type="slidenum">
              <a:rPr lang="ar-SA" sz="1400" b="0" smtClean="0">
                <a:effectLst>
                  <a:outerShdw blurRad="38100" dist="38100" dir="2700000" algn="tl">
                    <a:srgbClr val="000000"/>
                  </a:outerShdw>
                </a:effectLst>
                <a:latin typeface="Arial" panose="020B0604020202020204" pitchFamily="34" charset="0"/>
              </a:rPr>
              <a:pPr algn="r" eaLnBrk="1" hangingPunct="1">
                <a:defRPr/>
              </a:pPr>
              <a:t>74</a:t>
            </a:fld>
            <a:endParaRPr lang="en-US" sz="1400" b="0" smtClean="0">
              <a:effectLst>
                <a:outerShdw blurRad="38100" dist="38100" dir="2700000" algn="tl">
                  <a:srgbClr val="000000"/>
                </a:outerShdw>
              </a:effectLst>
              <a:latin typeface="Arial" panose="020B0604020202020204" pitchFamily="34" charset="0"/>
            </a:endParaRPr>
          </a:p>
        </p:txBody>
      </p:sp>
      <p:pic>
        <p:nvPicPr>
          <p:cNvPr id="117764" name="Picture 4" descr="wcd%20ML%20sl%20x4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3261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Grp="1" noChangeArrowheads="1"/>
          </p:cNvSpPr>
          <p:nvPr/>
        </p:nvSpPr>
        <p:spPr bwMode="auto">
          <a:xfrm>
            <a:off x="6553200" y="6245225"/>
            <a:ext cx="2133600" cy="476250"/>
          </a:xfrm>
          <a:prstGeom prst="rect">
            <a:avLst/>
          </a:prstGeom>
          <a:noFill/>
          <a:ln>
            <a:miter lim="800000"/>
            <a:headEnd/>
            <a:tailEnd/>
          </a:ln>
        </p:spPr>
        <p:txBody>
          <a:bodyPr anchor="b"/>
          <a:lstStyle>
            <a:lvl1pPr eaLnBrk="0" hangingPunct="0">
              <a:defRPr sz="2400" b="1">
                <a:solidFill>
                  <a:schemeClr val="tx1"/>
                </a:solidFill>
                <a:latin typeface="Tahoma" panose="020B0604030504040204" pitchFamily="34" charset="0"/>
                <a:cs typeface="Arial" panose="020B0604020202020204" pitchFamily="34" charset="0"/>
              </a:defRPr>
            </a:lvl1pPr>
            <a:lvl2pPr marL="742950" indent="-285750" eaLnBrk="0" hangingPunct="0">
              <a:defRPr sz="2400" b="1">
                <a:solidFill>
                  <a:schemeClr val="tx1"/>
                </a:solidFill>
                <a:latin typeface="Tahoma" panose="020B0604030504040204" pitchFamily="34" charset="0"/>
                <a:cs typeface="Arial" panose="020B0604020202020204" pitchFamily="34" charset="0"/>
              </a:defRPr>
            </a:lvl2pPr>
            <a:lvl3pPr marL="1143000" indent="-228600" eaLnBrk="0" hangingPunct="0">
              <a:defRPr sz="2400" b="1">
                <a:solidFill>
                  <a:schemeClr val="tx1"/>
                </a:solidFill>
                <a:latin typeface="Tahoma" panose="020B0604030504040204" pitchFamily="34" charset="0"/>
                <a:cs typeface="Arial" panose="020B0604020202020204" pitchFamily="34" charset="0"/>
              </a:defRPr>
            </a:lvl3pPr>
            <a:lvl4pPr marL="1600200" indent="-228600" eaLnBrk="0" hangingPunct="0">
              <a:defRPr sz="2400" b="1">
                <a:solidFill>
                  <a:schemeClr val="tx1"/>
                </a:solidFill>
                <a:latin typeface="Tahoma" panose="020B0604030504040204" pitchFamily="34" charset="0"/>
                <a:cs typeface="Arial" panose="020B0604020202020204" pitchFamily="34" charset="0"/>
              </a:defRPr>
            </a:lvl4pPr>
            <a:lvl5pPr marL="2057400" indent="-228600" eaLnBrk="0" hangingPunct="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r" eaLnBrk="1" hangingPunct="1">
              <a:defRPr/>
            </a:pPr>
            <a:fld id="{A82AB647-A25A-4FA8-BF2E-0556076E44AC}" type="slidenum">
              <a:rPr lang="ar-SA" sz="1400" b="0" smtClean="0">
                <a:effectLst>
                  <a:outerShdw blurRad="38100" dist="38100" dir="2700000" algn="tl">
                    <a:srgbClr val="000000"/>
                  </a:outerShdw>
                </a:effectLst>
                <a:latin typeface="Arial" panose="020B0604020202020204" pitchFamily="34" charset="0"/>
              </a:rPr>
              <a:pPr algn="r" eaLnBrk="1" hangingPunct="1">
                <a:defRPr/>
              </a:pPr>
              <a:t>75</a:t>
            </a:fld>
            <a:endParaRPr lang="en-US" sz="1400" b="0" smtClean="0">
              <a:effectLst>
                <a:outerShdw blurRad="38100" dist="38100" dir="2700000" algn="tl">
                  <a:srgbClr val="000000"/>
                </a:outerShdw>
              </a:effectLst>
              <a:latin typeface="Arial" panose="020B0604020202020204" pitchFamily="34" charset="0"/>
            </a:endParaRPr>
          </a:p>
        </p:txBody>
      </p:sp>
      <p:sp>
        <p:nvSpPr>
          <p:cNvPr id="382978" name="Rectangle 2"/>
          <p:cNvSpPr>
            <a:spLocks noGrp="1" noChangeArrowheads="1"/>
          </p:cNvSpPr>
          <p:nvPr>
            <p:ph type="title"/>
          </p:nvPr>
        </p:nvSpPr>
        <p:spPr>
          <a:xfrm>
            <a:off x="822960" y="286605"/>
            <a:ext cx="7543800" cy="1237396"/>
          </a:xfrm>
        </p:spPr>
        <p:txBody>
          <a:bodyPr>
            <a:normAutofit/>
          </a:bodyPr>
          <a:lstStyle/>
          <a:p>
            <a:pPr>
              <a:defRPr/>
            </a:pPr>
            <a:r>
              <a:rPr lang="en-US" sz="4800" b="1" dirty="0" smtClean="0"/>
              <a:t>SLL/CLL</a:t>
            </a:r>
            <a:r>
              <a:rPr lang="en-US" sz="4800" dirty="0" smtClean="0"/>
              <a:t> Morphology:</a:t>
            </a:r>
          </a:p>
        </p:txBody>
      </p:sp>
      <p:sp>
        <p:nvSpPr>
          <p:cNvPr id="382979" name="Rectangle 3"/>
          <p:cNvSpPr>
            <a:spLocks noGrp="1" noChangeArrowheads="1"/>
          </p:cNvSpPr>
          <p:nvPr>
            <p:ph type="body" idx="1"/>
          </p:nvPr>
        </p:nvSpPr>
        <p:spPr/>
        <p:txBody>
          <a:bodyPr>
            <a:normAutofit/>
          </a:bodyPr>
          <a:lstStyle/>
          <a:p>
            <a:pPr lvl="1" eaLnBrk="1" hangingPunct="1">
              <a:defRPr/>
            </a:pPr>
            <a:r>
              <a:rPr lang="en-US" sz="4400" dirty="0" smtClean="0"/>
              <a:t>The foci of </a:t>
            </a:r>
            <a:r>
              <a:rPr lang="en-US" sz="4400" dirty="0" err="1" smtClean="0"/>
              <a:t>mitotically</a:t>
            </a:r>
            <a:r>
              <a:rPr lang="en-US" sz="4400" dirty="0" smtClean="0"/>
              <a:t> active cells are called,“ </a:t>
            </a:r>
            <a:r>
              <a:rPr lang="en-US" sz="4400" dirty="0" err="1" smtClean="0"/>
              <a:t>Proliferatin</a:t>
            </a:r>
            <a:r>
              <a:rPr lang="en-US" sz="4400" dirty="0" smtClean="0"/>
              <a:t> Centers” , their presence are </a:t>
            </a:r>
            <a:r>
              <a:rPr lang="en-US" sz="4400" dirty="0" err="1" smtClean="0"/>
              <a:t>pathognomonic</a:t>
            </a:r>
            <a:r>
              <a:rPr lang="en-US" sz="4400" dirty="0" smtClean="0"/>
              <a:t> for CLL/SLL</a:t>
            </a:r>
          </a:p>
          <a:p>
            <a:pPr lvl="1" eaLnBrk="1" hangingPunct="1">
              <a:defRPr/>
            </a:pPr>
            <a:r>
              <a:rPr lang="en-US" sz="4400" u="sng" dirty="0" smtClean="0"/>
              <a:t>Mitosis: rare</a:t>
            </a:r>
          </a:p>
        </p:txBody>
      </p:sp>
    </p:spTree>
    <p:extLst>
      <p:ext uri="{BB962C8B-B14F-4D97-AF65-F5344CB8AC3E}">
        <p14:creationId xmlns:p14="http://schemas.microsoft.com/office/powerpoint/2010/main" val="27958036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4" descr="lymphoma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5"/>
          <p:cNvSpPr txBox="1">
            <a:spLocks noChangeArrowheads="1"/>
          </p:cNvSpPr>
          <p:nvPr/>
        </p:nvSpPr>
        <p:spPr bwMode="auto">
          <a:xfrm>
            <a:off x="8458200" y="63246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folHlink"/>
              </a:buClr>
              <a:buSzPct val="65000"/>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hlink"/>
              </a:buClr>
              <a:buSzPct val="65000"/>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fo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hlink"/>
              </a:buClr>
              <a:buSzPct val="65000"/>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ClrTx/>
              <a:buSzTx/>
              <a:buFontTx/>
              <a:buNone/>
            </a:pPr>
            <a:r>
              <a:rPr lang="en-US" sz="2400">
                <a:latin typeface="Tahoma" panose="020B0604030504040204" pitchFamily="34" charset="0"/>
                <a:cs typeface="Arial" panose="020B0604020202020204" pitchFamily="34" charset="0"/>
              </a:rPr>
              <a:t>14</a:t>
            </a:r>
          </a:p>
        </p:txBody>
      </p:sp>
    </p:spTree>
    <p:extLst>
      <p:ext uri="{BB962C8B-B14F-4D97-AF65-F5344CB8AC3E}">
        <p14:creationId xmlns:p14="http://schemas.microsoft.com/office/powerpoint/2010/main" val="12442827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7" name="Picture 3"/>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152400" y="1219200"/>
            <a:ext cx="4624388" cy="4114800"/>
          </a:xfrm>
        </p:spPr>
      </p:pic>
      <p:sp>
        <p:nvSpPr>
          <p:cNvPr id="179204" name="Rectangle 4"/>
          <p:cNvSpPr>
            <a:spLocks noGrp="1" noChangeArrowheads="1"/>
          </p:cNvSpPr>
          <p:nvPr>
            <p:ph type="body" sz="half" idx="4294967295"/>
          </p:nvPr>
        </p:nvSpPr>
        <p:spPr>
          <a:xfrm>
            <a:off x="4929188" y="1500188"/>
            <a:ext cx="4038600" cy="3990975"/>
          </a:xfrm>
        </p:spPr>
        <p:txBody>
          <a:bodyPr>
            <a:normAutofit lnSpcReduction="10000"/>
          </a:bodyPr>
          <a:lstStyle/>
          <a:p>
            <a:pPr algn="just" eaLnBrk="1" hangingPunct="1">
              <a:buFont typeface="Wingdings" pitchFamily="2" charset="2"/>
              <a:buChar char="§"/>
              <a:defRPr/>
            </a:pPr>
            <a:r>
              <a:rPr lang="en-US" sz="3200" dirty="0" smtClean="0">
                <a:solidFill>
                  <a:schemeClr val="tx1"/>
                </a:solidFill>
              </a:rPr>
              <a:t>The larger cells, the </a:t>
            </a:r>
            <a:r>
              <a:rPr lang="en-US" sz="3200" dirty="0" err="1" smtClean="0">
                <a:solidFill>
                  <a:schemeClr val="tx1"/>
                </a:solidFill>
              </a:rPr>
              <a:t>prolymphocytes</a:t>
            </a:r>
            <a:r>
              <a:rPr lang="en-US" sz="3200" dirty="0" smtClean="0">
                <a:solidFill>
                  <a:schemeClr val="tx1"/>
                </a:solidFill>
              </a:rPr>
              <a:t>, are the characteristic cells of the proliferation center. In some small lymphocytic lymphomas they are scattered </a:t>
            </a:r>
            <a:r>
              <a:rPr lang="en-US" sz="3200" dirty="0" smtClean="0"/>
              <a:t>instead of collected into centers</a:t>
            </a:r>
            <a:r>
              <a:rPr lang="en-US" sz="2400" dirty="0" smtClean="0"/>
              <a:t>. </a:t>
            </a:r>
          </a:p>
        </p:txBody>
      </p:sp>
    </p:spTree>
    <p:extLst>
      <p:ext uri="{BB962C8B-B14F-4D97-AF65-F5344CB8AC3E}">
        <p14:creationId xmlns:p14="http://schemas.microsoft.com/office/powerpoint/2010/main" val="21509880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ChangeArrowheads="1"/>
          </p:cNvSpPr>
          <p:nvPr>
            <p:ph type="title"/>
          </p:nvPr>
        </p:nvSpPr>
        <p:spPr/>
        <p:txBody>
          <a:bodyPr/>
          <a:lstStyle/>
          <a:p>
            <a:r>
              <a:rPr lang="en-US" smtClean="0">
                <a:effectLst/>
              </a:rPr>
              <a:t>CLL</a:t>
            </a:r>
          </a:p>
        </p:txBody>
      </p:sp>
      <p:sp>
        <p:nvSpPr>
          <p:cNvPr id="124932" name="Rectangle 3"/>
          <p:cNvSpPr>
            <a:spLocks noGrp="1" noChangeArrowheads="1"/>
          </p:cNvSpPr>
          <p:nvPr>
            <p:ph type="body" idx="1"/>
          </p:nvPr>
        </p:nvSpPr>
        <p:spPr/>
        <p:txBody>
          <a:bodyPr/>
          <a:lstStyle/>
          <a:p>
            <a:endParaRPr lang="en-US" smtClean="0">
              <a:effectLst/>
            </a:endParaRPr>
          </a:p>
        </p:txBody>
      </p:sp>
      <p:pic>
        <p:nvPicPr>
          <p:cNvPr id="124933" name="Picture 4" descr="HEME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9971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Grp="1" noChangeArrowheads="1"/>
          </p:cNvSpPr>
          <p:nvPr/>
        </p:nvSpPr>
        <p:spPr bwMode="auto">
          <a:xfrm>
            <a:off x="6553200" y="6245225"/>
            <a:ext cx="2133600" cy="476250"/>
          </a:xfrm>
          <a:prstGeom prst="rect">
            <a:avLst/>
          </a:prstGeom>
          <a:noFill/>
          <a:ln>
            <a:miter lim="800000"/>
            <a:headEnd/>
            <a:tailEnd/>
          </a:ln>
        </p:spPr>
        <p:txBody>
          <a:bodyPr anchor="b"/>
          <a:lstStyle>
            <a:lvl1pPr eaLnBrk="0" hangingPunct="0">
              <a:defRPr sz="2400" b="1">
                <a:solidFill>
                  <a:schemeClr val="tx1"/>
                </a:solidFill>
                <a:latin typeface="Tahoma" panose="020B0604030504040204" pitchFamily="34" charset="0"/>
                <a:cs typeface="Arial" panose="020B0604020202020204" pitchFamily="34" charset="0"/>
              </a:defRPr>
            </a:lvl1pPr>
            <a:lvl2pPr marL="742950" indent="-285750" eaLnBrk="0" hangingPunct="0">
              <a:defRPr sz="2400" b="1">
                <a:solidFill>
                  <a:schemeClr val="tx1"/>
                </a:solidFill>
                <a:latin typeface="Tahoma" panose="020B0604030504040204" pitchFamily="34" charset="0"/>
                <a:cs typeface="Arial" panose="020B0604020202020204" pitchFamily="34" charset="0"/>
              </a:defRPr>
            </a:lvl2pPr>
            <a:lvl3pPr marL="1143000" indent="-228600" eaLnBrk="0" hangingPunct="0">
              <a:defRPr sz="2400" b="1">
                <a:solidFill>
                  <a:schemeClr val="tx1"/>
                </a:solidFill>
                <a:latin typeface="Tahoma" panose="020B0604030504040204" pitchFamily="34" charset="0"/>
                <a:cs typeface="Arial" panose="020B0604020202020204" pitchFamily="34" charset="0"/>
              </a:defRPr>
            </a:lvl3pPr>
            <a:lvl4pPr marL="1600200" indent="-228600" eaLnBrk="0" hangingPunct="0">
              <a:defRPr sz="2400" b="1">
                <a:solidFill>
                  <a:schemeClr val="tx1"/>
                </a:solidFill>
                <a:latin typeface="Tahoma" panose="020B0604030504040204" pitchFamily="34" charset="0"/>
                <a:cs typeface="Arial" panose="020B0604020202020204" pitchFamily="34" charset="0"/>
              </a:defRPr>
            </a:lvl4pPr>
            <a:lvl5pPr marL="2057400" indent="-228600" eaLnBrk="0" hangingPunct="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r" eaLnBrk="1" hangingPunct="1">
              <a:defRPr/>
            </a:pPr>
            <a:fld id="{C7A53A98-05BB-4937-9DCA-0C4D6B88E500}" type="slidenum">
              <a:rPr lang="ar-SA" sz="1400" b="0" smtClean="0">
                <a:effectLst>
                  <a:outerShdw blurRad="38100" dist="38100" dir="2700000" algn="tl">
                    <a:srgbClr val="000000"/>
                  </a:outerShdw>
                </a:effectLst>
                <a:latin typeface="Arial" panose="020B0604020202020204" pitchFamily="34" charset="0"/>
              </a:rPr>
              <a:pPr algn="r" eaLnBrk="1" hangingPunct="1">
                <a:defRPr/>
              </a:pPr>
              <a:t>79</a:t>
            </a:fld>
            <a:endParaRPr lang="en-US" sz="1400" b="0" smtClean="0">
              <a:effectLst>
                <a:outerShdw blurRad="38100" dist="38100" dir="2700000" algn="tl">
                  <a:srgbClr val="000000"/>
                </a:outerShdw>
              </a:effectLst>
              <a:latin typeface="Arial" panose="020B0604020202020204" pitchFamily="34" charset="0"/>
            </a:endParaRPr>
          </a:p>
        </p:txBody>
      </p:sp>
      <p:sp>
        <p:nvSpPr>
          <p:cNvPr id="324610" name="Rectangle 2"/>
          <p:cNvSpPr>
            <a:spLocks noGrp="1" noChangeArrowheads="1"/>
          </p:cNvSpPr>
          <p:nvPr>
            <p:ph type="title"/>
          </p:nvPr>
        </p:nvSpPr>
        <p:spPr/>
        <p:txBody>
          <a:bodyPr>
            <a:normAutofit/>
          </a:bodyPr>
          <a:lstStyle/>
          <a:p>
            <a:pPr>
              <a:defRPr/>
            </a:pPr>
            <a:r>
              <a:rPr lang="en-US" sz="4800" b="1" dirty="0" smtClean="0"/>
              <a:t>SLL/CLL</a:t>
            </a:r>
          </a:p>
        </p:txBody>
      </p:sp>
      <p:sp>
        <p:nvSpPr>
          <p:cNvPr id="324611" name="Rectangle 3"/>
          <p:cNvSpPr>
            <a:spLocks noGrp="1" noChangeArrowheads="1"/>
          </p:cNvSpPr>
          <p:nvPr>
            <p:ph type="body" idx="1"/>
          </p:nvPr>
        </p:nvSpPr>
        <p:spPr>
          <a:xfrm>
            <a:off x="822959" y="2209800"/>
            <a:ext cx="7543801" cy="4038600"/>
          </a:xfrm>
        </p:spPr>
        <p:txBody>
          <a:bodyPr/>
          <a:lstStyle/>
          <a:p>
            <a:pPr eaLnBrk="1" hangingPunct="1">
              <a:defRPr/>
            </a:pPr>
            <a:r>
              <a:rPr lang="en-US" sz="3600" dirty="0" smtClean="0"/>
              <a:t>Transformation of SLL/CLL into “</a:t>
            </a:r>
            <a:r>
              <a:rPr lang="en-US" sz="3600" dirty="0" err="1" smtClean="0"/>
              <a:t>Prolymphocytic</a:t>
            </a:r>
            <a:r>
              <a:rPr lang="en-US" sz="3600" dirty="0" smtClean="0"/>
              <a:t> Leukemia” or “Diffuse Large B cell Lymphoma”  (</a:t>
            </a:r>
            <a:r>
              <a:rPr lang="en-US" sz="3600" u="sng" dirty="0" smtClean="0"/>
              <a:t>Richter's syndrome</a:t>
            </a:r>
            <a:r>
              <a:rPr lang="en-US" sz="3600" dirty="0" smtClean="0"/>
              <a:t>) is </a:t>
            </a:r>
            <a:r>
              <a:rPr lang="en-US" sz="3600" u="sng" dirty="0" smtClean="0"/>
              <a:t>rare</a:t>
            </a:r>
            <a:r>
              <a:rPr lang="en-US" sz="3600" dirty="0" smtClean="0"/>
              <a:t>.</a:t>
            </a:r>
          </a:p>
          <a:p>
            <a:pPr eaLnBrk="1" hangingPunct="1">
              <a:defRPr/>
            </a:pPr>
            <a:r>
              <a:rPr lang="en-US" sz="3600" dirty="0" smtClean="0"/>
              <a:t>The median Survival is less than 1 Year</a:t>
            </a:r>
          </a:p>
          <a:p>
            <a:pPr>
              <a:defRPr/>
            </a:pPr>
            <a:endParaRPr lang="en-US" dirty="0" smtClean="0">
              <a:effectLst/>
            </a:endParaRPr>
          </a:p>
        </p:txBody>
      </p:sp>
    </p:spTree>
    <p:extLst>
      <p:ext uri="{BB962C8B-B14F-4D97-AF65-F5344CB8AC3E}">
        <p14:creationId xmlns:p14="http://schemas.microsoft.com/office/powerpoint/2010/main" val="1287793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4523" y="609600"/>
            <a:ext cx="8201608" cy="646331"/>
          </a:xfrm>
          <a:prstGeom prst="rect">
            <a:avLst/>
          </a:prstGeom>
        </p:spPr>
        <p:txBody>
          <a:bodyPr wrap="square">
            <a:spAutoFit/>
          </a:bodyPr>
          <a:lstStyle/>
          <a:p>
            <a:pPr algn="ctr"/>
            <a:r>
              <a:rPr lang="en-US" sz="3600" b="1" dirty="0">
                <a:solidFill>
                  <a:srgbClr val="7030A0"/>
                </a:solidFill>
                <a:latin typeface="+mj-lt"/>
              </a:rPr>
              <a:t>Lymphomas don’t just arise in lymph </a:t>
            </a:r>
            <a:r>
              <a:rPr lang="en-US" sz="3600" b="1" dirty="0" smtClean="0">
                <a:solidFill>
                  <a:srgbClr val="7030A0"/>
                </a:solidFill>
                <a:latin typeface="+mj-lt"/>
              </a:rPr>
              <a:t>nodes</a:t>
            </a:r>
            <a:endParaRPr lang="en-CA" sz="3600" b="1" dirty="0">
              <a:solidFill>
                <a:srgbClr val="7030A0"/>
              </a:solidFill>
              <a:latin typeface="+mj-lt"/>
            </a:endParaRPr>
          </a:p>
        </p:txBody>
      </p:sp>
      <p:sp>
        <p:nvSpPr>
          <p:cNvPr id="6" name="Rectangle 3"/>
          <p:cNvSpPr txBox="1">
            <a:spLocks noChangeArrowheads="1"/>
          </p:cNvSpPr>
          <p:nvPr/>
        </p:nvSpPr>
        <p:spPr>
          <a:xfrm>
            <a:off x="762000" y="1981200"/>
            <a:ext cx="8138789"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u="sng" dirty="0"/>
              <a:t>Nodal Sites</a:t>
            </a:r>
            <a:r>
              <a:rPr lang="en-US" dirty="0"/>
              <a:t>			</a:t>
            </a:r>
            <a:r>
              <a:rPr lang="en-US" u="sng" dirty="0" err="1"/>
              <a:t>Extranodal</a:t>
            </a:r>
            <a:endParaRPr lang="en-US" u="sng" dirty="0"/>
          </a:p>
          <a:p>
            <a:pPr>
              <a:buFontTx/>
              <a:buNone/>
            </a:pPr>
            <a:r>
              <a:rPr lang="en-US" dirty="0"/>
              <a:t>neck				GI tract (stomach)</a:t>
            </a:r>
          </a:p>
          <a:p>
            <a:pPr>
              <a:buFontTx/>
              <a:buNone/>
            </a:pPr>
            <a:r>
              <a:rPr lang="en-US" dirty="0"/>
              <a:t>supraclavicular		bone marrow</a:t>
            </a:r>
          </a:p>
          <a:p>
            <a:pPr>
              <a:buFontTx/>
              <a:buNone/>
            </a:pPr>
            <a:r>
              <a:rPr lang="en-US" dirty="0"/>
              <a:t>axillary			liver</a:t>
            </a:r>
          </a:p>
          <a:p>
            <a:pPr>
              <a:buFontTx/>
              <a:buNone/>
            </a:pPr>
            <a:r>
              <a:rPr lang="en-US" dirty="0"/>
              <a:t>groin				skin</a:t>
            </a:r>
          </a:p>
          <a:p>
            <a:pPr>
              <a:buFontTx/>
              <a:buNone/>
            </a:pPr>
            <a:r>
              <a:rPr lang="en-US" dirty="0"/>
              <a:t>(spleen)			head and neck		</a:t>
            </a:r>
          </a:p>
          <a:p>
            <a:pPr>
              <a:buFontTx/>
              <a:buNone/>
            </a:pPr>
            <a:r>
              <a:rPr lang="en-US" dirty="0"/>
              <a:t>bone</a:t>
            </a:r>
          </a:p>
          <a:p>
            <a:pPr>
              <a:buFontTx/>
              <a:buNone/>
            </a:pPr>
            <a:endParaRPr lang="en-US" dirty="0"/>
          </a:p>
        </p:txBody>
      </p:sp>
    </p:spTree>
    <p:extLst>
      <p:ext uri="{BB962C8B-B14F-4D97-AF65-F5344CB8AC3E}">
        <p14:creationId xmlns:p14="http://schemas.microsoft.com/office/powerpoint/2010/main" val="40194949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Grp="1" noChangeArrowheads="1"/>
          </p:cNvSpPr>
          <p:nvPr/>
        </p:nvSpPr>
        <p:spPr bwMode="auto">
          <a:xfrm>
            <a:off x="6553200" y="6245225"/>
            <a:ext cx="2133600" cy="476250"/>
          </a:xfrm>
          <a:prstGeom prst="rect">
            <a:avLst/>
          </a:prstGeom>
          <a:noFill/>
          <a:ln>
            <a:miter lim="800000"/>
            <a:headEnd/>
            <a:tailEnd/>
          </a:ln>
        </p:spPr>
        <p:txBody>
          <a:bodyPr anchor="b"/>
          <a:lstStyle>
            <a:lvl1pPr eaLnBrk="0" hangingPunct="0">
              <a:defRPr sz="2400" b="1">
                <a:solidFill>
                  <a:schemeClr val="tx1"/>
                </a:solidFill>
                <a:latin typeface="Tahoma" panose="020B0604030504040204" pitchFamily="34" charset="0"/>
                <a:cs typeface="Arial" panose="020B0604020202020204" pitchFamily="34" charset="0"/>
              </a:defRPr>
            </a:lvl1pPr>
            <a:lvl2pPr marL="742950" indent="-285750" eaLnBrk="0" hangingPunct="0">
              <a:defRPr sz="2400" b="1">
                <a:solidFill>
                  <a:schemeClr val="tx1"/>
                </a:solidFill>
                <a:latin typeface="Tahoma" panose="020B0604030504040204" pitchFamily="34" charset="0"/>
                <a:cs typeface="Arial" panose="020B0604020202020204" pitchFamily="34" charset="0"/>
              </a:defRPr>
            </a:lvl2pPr>
            <a:lvl3pPr marL="1143000" indent="-228600" eaLnBrk="0" hangingPunct="0">
              <a:defRPr sz="2400" b="1">
                <a:solidFill>
                  <a:schemeClr val="tx1"/>
                </a:solidFill>
                <a:latin typeface="Tahoma" panose="020B0604030504040204" pitchFamily="34" charset="0"/>
                <a:cs typeface="Arial" panose="020B0604020202020204" pitchFamily="34" charset="0"/>
              </a:defRPr>
            </a:lvl3pPr>
            <a:lvl4pPr marL="1600200" indent="-228600" eaLnBrk="0" hangingPunct="0">
              <a:defRPr sz="2400" b="1">
                <a:solidFill>
                  <a:schemeClr val="tx1"/>
                </a:solidFill>
                <a:latin typeface="Tahoma" panose="020B0604030504040204" pitchFamily="34" charset="0"/>
                <a:cs typeface="Arial" panose="020B0604020202020204" pitchFamily="34" charset="0"/>
              </a:defRPr>
            </a:lvl4pPr>
            <a:lvl5pPr marL="2057400" indent="-228600" eaLnBrk="0" hangingPunct="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r" eaLnBrk="1" hangingPunct="1">
              <a:defRPr/>
            </a:pPr>
            <a:fld id="{B9D67AD2-C602-4D62-B2A2-6353BF007056}" type="slidenum">
              <a:rPr lang="ar-SA" sz="1400" b="0" smtClean="0">
                <a:effectLst>
                  <a:outerShdw blurRad="38100" dist="38100" dir="2700000" algn="tl">
                    <a:srgbClr val="000000"/>
                  </a:outerShdw>
                </a:effectLst>
                <a:latin typeface="Arial" panose="020B0604020202020204" pitchFamily="34" charset="0"/>
              </a:rPr>
              <a:pPr algn="r" eaLnBrk="1" hangingPunct="1">
                <a:defRPr/>
              </a:pPr>
              <a:t>80</a:t>
            </a:fld>
            <a:endParaRPr lang="en-US" sz="1400" b="0" smtClean="0">
              <a:effectLst>
                <a:outerShdw blurRad="38100" dist="38100" dir="2700000" algn="tl">
                  <a:srgbClr val="000000"/>
                </a:outerShdw>
              </a:effectLst>
              <a:latin typeface="Arial" panose="020B0604020202020204" pitchFamily="34" charset="0"/>
            </a:endParaRPr>
          </a:p>
        </p:txBody>
      </p:sp>
      <p:sp>
        <p:nvSpPr>
          <p:cNvPr id="98306" name="Rectangle 2"/>
          <p:cNvSpPr>
            <a:spLocks noGrp="1" noChangeArrowheads="1"/>
          </p:cNvSpPr>
          <p:nvPr>
            <p:ph type="title"/>
          </p:nvPr>
        </p:nvSpPr>
        <p:spPr/>
        <p:txBody>
          <a:bodyPr/>
          <a:lstStyle/>
          <a:p>
            <a:pPr eaLnBrk="1" hangingPunct="1">
              <a:defRPr/>
            </a:pPr>
            <a:r>
              <a:rPr lang="en-US" b="1" smtClean="0"/>
              <a:t>SLL/CLL </a:t>
            </a:r>
            <a:r>
              <a:rPr lang="en-US" smtClean="0"/>
              <a:t>Immunophonotype </a:t>
            </a:r>
          </a:p>
        </p:txBody>
      </p:sp>
      <p:sp>
        <p:nvSpPr>
          <p:cNvPr id="98307" name="Rectangle 3"/>
          <p:cNvSpPr>
            <a:spLocks noGrp="1" noChangeArrowheads="1"/>
          </p:cNvSpPr>
          <p:nvPr>
            <p:ph type="body" idx="1"/>
          </p:nvPr>
        </p:nvSpPr>
        <p:spPr/>
        <p:txBody>
          <a:bodyPr/>
          <a:lstStyle/>
          <a:p>
            <a:pPr eaLnBrk="1" hangingPunct="1">
              <a:defRPr/>
            </a:pPr>
            <a:endParaRPr lang="en-US" dirty="0" smtClean="0"/>
          </a:p>
          <a:p>
            <a:pPr eaLnBrk="1" hangingPunct="1">
              <a:defRPr/>
            </a:pPr>
            <a:r>
              <a:rPr lang="en-US" sz="4400" dirty="0" smtClean="0"/>
              <a:t>Pan B markers CD20, CD19</a:t>
            </a:r>
            <a:endParaRPr lang="fa-IR" sz="4400" dirty="0" smtClean="0"/>
          </a:p>
          <a:p>
            <a:pPr eaLnBrk="1" hangingPunct="1">
              <a:defRPr/>
            </a:pPr>
            <a:r>
              <a:rPr lang="fa-IR" sz="4400" dirty="0" smtClean="0"/>
              <a:t> </a:t>
            </a:r>
            <a:r>
              <a:rPr lang="en-US" sz="4400" dirty="0" smtClean="0"/>
              <a:t>CD5,CD23</a:t>
            </a:r>
          </a:p>
        </p:txBody>
      </p:sp>
    </p:spTree>
    <p:extLst>
      <p:ext uri="{BB962C8B-B14F-4D97-AF65-F5344CB8AC3E}">
        <p14:creationId xmlns:p14="http://schemas.microsoft.com/office/powerpoint/2010/main" val="16231042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9766" r="2588" b="6250"/>
          <a:stretch>
            <a:fillRect/>
          </a:stretch>
        </p:blipFill>
        <p:spPr bwMode="auto">
          <a:xfrm>
            <a:off x="0" y="0"/>
            <a:ext cx="905933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218" name="Ink 2"/>
              <p14:cNvContentPartPr>
                <a14:cpLocks xmlns:a14="http://schemas.microsoft.com/office/drawing/2010/main" noRot="1" noChangeAspect="1" noEditPoints="1" noChangeArrowheads="1" noChangeShapeType="1"/>
              </p14:cNvContentPartPr>
              <p14:nvPr/>
            </p14:nvContentPartPr>
            <p14:xfrm>
              <a:off x="973667" y="5586590"/>
              <a:ext cx="1357489" cy="1411"/>
            </p14:xfrm>
          </p:contentPart>
        </mc:Choice>
        <mc:Fallback xmlns="">
          <p:pic>
            <p:nvPicPr>
              <p:cNvPr id="9218" name="Ink 2"/>
              <p:cNvPicPr>
                <a:picLocks noRot="1" noChangeAspect="1" noEditPoints="1" noChangeArrowheads="1" noChangeShapeType="1"/>
              </p:cNvPicPr>
              <p:nvPr/>
            </p:nvPicPr>
            <p:blipFill>
              <a:blip r:embed="rId4" cstate="print"/>
              <a:stretch>
                <a:fillRect/>
              </a:stretch>
            </p:blipFill>
            <p:spPr>
              <a:xfrm>
                <a:off x="957828" y="5338254"/>
                <a:ext cx="1389167" cy="49808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219" name="Ink 3"/>
              <p14:cNvContentPartPr>
                <a14:cpLocks xmlns:a14="http://schemas.microsoft.com/office/drawing/2010/main" noRot="1" noChangeAspect="1" noEditPoints="1" noChangeArrowheads="1" noChangeShapeType="1"/>
              </p14:cNvContentPartPr>
              <p14:nvPr/>
            </p14:nvContentPartPr>
            <p14:xfrm>
              <a:off x="2527300" y="5586589"/>
              <a:ext cx="1902178" cy="26811"/>
            </p14:xfrm>
          </p:contentPart>
        </mc:Choice>
        <mc:Fallback xmlns="">
          <p:pic>
            <p:nvPicPr>
              <p:cNvPr id="9219" name="Ink 3"/>
              <p:cNvPicPr>
                <a:picLocks noRot="1" noChangeAspect="1" noEditPoints="1" noChangeArrowheads="1" noChangeShapeType="1"/>
              </p:cNvPicPr>
              <p:nvPr/>
            </p:nvPicPr>
            <p:blipFill>
              <a:blip r:embed="rId6" cstate="print"/>
              <a:stretch>
                <a:fillRect/>
              </a:stretch>
            </p:blipFill>
            <p:spPr>
              <a:xfrm>
                <a:off x="2511461" y="5522822"/>
                <a:ext cx="1933857" cy="15434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220" name="Ink 4"/>
              <p14:cNvContentPartPr>
                <a14:cpLocks xmlns:a14="http://schemas.microsoft.com/office/drawing/2010/main" noRot="1" noChangeAspect="1" noEditPoints="1" noChangeArrowheads="1" noChangeShapeType="1"/>
              </p14:cNvContentPartPr>
              <p14:nvPr/>
            </p14:nvContentPartPr>
            <p14:xfrm>
              <a:off x="2348089" y="5586590"/>
              <a:ext cx="197556" cy="9877"/>
            </p14:xfrm>
          </p:contentPart>
        </mc:Choice>
        <mc:Fallback xmlns="">
          <p:pic>
            <p:nvPicPr>
              <p:cNvPr id="9220" name="Ink 4"/>
              <p:cNvPicPr>
                <a:picLocks noRot="1" noChangeAspect="1" noEditPoints="1" noChangeArrowheads="1" noChangeShapeType="1"/>
              </p:cNvPicPr>
              <p:nvPr/>
            </p:nvPicPr>
            <p:blipFill>
              <a:blip r:embed="rId8" cstate="print"/>
              <a:stretch>
                <a:fillRect/>
              </a:stretch>
            </p:blipFill>
            <p:spPr>
              <a:xfrm>
                <a:off x="2332256" y="5522207"/>
                <a:ext cx="229223" cy="13864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221" name="Ink 5"/>
              <p14:cNvContentPartPr>
                <a14:cpLocks xmlns:a14="http://schemas.microsoft.com/office/drawing/2010/main" noRot="1" noChangeAspect="1" noEditPoints="1" noChangeArrowheads="1" noChangeShapeType="1"/>
              </p14:cNvContentPartPr>
              <p14:nvPr/>
            </p14:nvContentPartPr>
            <p14:xfrm>
              <a:off x="2286001" y="5703712"/>
              <a:ext cx="714022" cy="88900"/>
            </p14:xfrm>
          </p:contentPart>
        </mc:Choice>
        <mc:Fallback xmlns="">
          <p:pic>
            <p:nvPicPr>
              <p:cNvPr id="9221" name="Ink 5"/>
              <p:cNvPicPr>
                <a:picLocks noRot="1" noChangeAspect="1" noEditPoints="1" noChangeArrowheads="1" noChangeShapeType="1"/>
              </p:cNvPicPr>
              <p:nvPr/>
            </p:nvPicPr>
            <p:blipFill>
              <a:blip r:embed="rId10" cstate="print"/>
              <a:stretch>
                <a:fillRect/>
              </a:stretch>
            </p:blipFill>
            <p:spPr>
              <a:xfrm>
                <a:off x="2270158" y="5640366"/>
                <a:ext cx="745708" cy="215591"/>
              </a:xfrm>
              <a:prstGeom prst="rect">
                <a:avLst/>
              </a:prstGeom>
            </p:spPr>
          </p:pic>
        </mc:Fallback>
      </mc:AlternateContent>
    </p:spTree>
    <p:extLst>
      <p:ext uri="{BB962C8B-B14F-4D97-AF65-F5344CB8AC3E}">
        <p14:creationId xmlns:p14="http://schemas.microsoft.com/office/powerpoint/2010/main" val="1412983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Grp="1" noChangeArrowheads="1"/>
          </p:cNvSpPr>
          <p:nvPr/>
        </p:nvSpPr>
        <p:spPr bwMode="auto">
          <a:xfrm>
            <a:off x="6553200" y="6245225"/>
            <a:ext cx="2133600" cy="476250"/>
          </a:xfrm>
          <a:prstGeom prst="rect">
            <a:avLst/>
          </a:prstGeom>
          <a:noFill/>
          <a:ln>
            <a:miter lim="800000"/>
            <a:headEnd/>
            <a:tailEnd/>
          </a:ln>
        </p:spPr>
        <p:txBody>
          <a:bodyPr anchor="b"/>
          <a:lstStyle>
            <a:lvl1pPr eaLnBrk="0" hangingPunct="0">
              <a:defRPr sz="2400" b="1">
                <a:solidFill>
                  <a:schemeClr val="tx1"/>
                </a:solidFill>
                <a:latin typeface="Tahoma" panose="020B0604030504040204" pitchFamily="34" charset="0"/>
                <a:cs typeface="Arial" panose="020B0604020202020204" pitchFamily="34" charset="0"/>
              </a:defRPr>
            </a:lvl1pPr>
            <a:lvl2pPr marL="742950" indent="-285750" eaLnBrk="0" hangingPunct="0">
              <a:defRPr sz="2400" b="1">
                <a:solidFill>
                  <a:schemeClr val="tx1"/>
                </a:solidFill>
                <a:latin typeface="Tahoma" panose="020B0604030504040204" pitchFamily="34" charset="0"/>
                <a:cs typeface="Arial" panose="020B0604020202020204" pitchFamily="34" charset="0"/>
              </a:defRPr>
            </a:lvl2pPr>
            <a:lvl3pPr marL="1143000" indent="-228600" eaLnBrk="0" hangingPunct="0">
              <a:defRPr sz="2400" b="1">
                <a:solidFill>
                  <a:schemeClr val="tx1"/>
                </a:solidFill>
                <a:latin typeface="Tahoma" panose="020B0604030504040204" pitchFamily="34" charset="0"/>
                <a:cs typeface="Arial" panose="020B0604020202020204" pitchFamily="34" charset="0"/>
              </a:defRPr>
            </a:lvl3pPr>
            <a:lvl4pPr marL="1600200" indent="-228600" eaLnBrk="0" hangingPunct="0">
              <a:defRPr sz="2400" b="1">
                <a:solidFill>
                  <a:schemeClr val="tx1"/>
                </a:solidFill>
                <a:latin typeface="Tahoma" panose="020B0604030504040204" pitchFamily="34" charset="0"/>
                <a:cs typeface="Arial" panose="020B0604020202020204" pitchFamily="34" charset="0"/>
              </a:defRPr>
            </a:lvl4pPr>
            <a:lvl5pPr marL="2057400" indent="-228600" eaLnBrk="0" hangingPunct="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r" eaLnBrk="1" hangingPunct="1">
              <a:defRPr/>
            </a:pPr>
            <a:fld id="{90C4C1D5-7A0A-4153-A64B-45E27FE2A08B}" type="slidenum">
              <a:rPr lang="ar-SA" sz="1400" b="0" smtClean="0">
                <a:effectLst>
                  <a:outerShdw blurRad="38100" dist="38100" dir="2700000" algn="tl">
                    <a:srgbClr val="000000"/>
                  </a:outerShdw>
                </a:effectLst>
                <a:latin typeface="Arial" panose="020B0604020202020204" pitchFamily="34" charset="0"/>
              </a:rPr>
              <a:pPr algn="r" eaLnBrk="1" hangingPunct="1">
                <a:defRPr/>
              </a:pPr>
              <a:t>82</a:t>
            </a:fld>
            <a:endParaRPr lang="en-US" sz="1400" b="0" smtClean="0">
              <a:effectLst>
                <a:outerShdw blurRad="38100" dist="38100" dir="2700000" algn="tl">
                  <a:srgbClr val="000000"/>
                </a:outerShdw>
              </a:effectLst>
              <a:latin typeface="Arial" panose="020B0604020202020204" pitchFamily="34" charset="0"/>
            </a:endParaRPr>
          </a:p>
        </p:txBody>
      </p:sp>
      <p:sp>
        <p:nvSpPr>
          <p:cNvPr id="328706" name="Rectangle 2"/>
          <p:cNvSpPr>
            <a:spLocks noGrp="1" noChangeArrowheads="1"/>
          </p:cNvSpPr>
          <p:nvPr>
            <p:ph type="title" idx="4294967295"/>
          </p:nvPr>
        </p:nvSpPr>
        <p:spPr/>
        <p:txBody>
          <a:bodyPr/>
          <a:lstStyle/>
          <a:p>
            <a:pPr algn="ctr" eaLnBrk="1" hangingPunct="1">
              <a:defRPr/>
            </a:pPr>
            <a:r>
              <a:rPr lang="en-US" sz="4800" b="1" dirty="0" smtClean="0"/>
              <a:t>SLL/CLL </a:t>
            </a:r>
            <a:r>
              <a:rPr lang="en-US" sz="4800" b="1" dirty="0" err="1" smtClean="0"/>
              <a:t>Karyotype</a:t>
            </a:r>
            <a:endParaRPr lang="en-US" sz="4800" b="1" dirty="0" smtClean="0"/>
          </a:p>
        </p:txBody>
      </p:sp>
      <p:sp>
        <p:nvSpPr>
          <p:cNvPr id="328707" name="Rectangle 3"/>
          <p:cNvSpPr>
            <a:spLocks noGrp="1" noChangeArrowheads="1"/>
          </p:cNvSpPr>
          <p:nvPr>
            <p:ph type="body" idx="4294967295"/>
          </p:nvPr>
        </p:nvSpPr>
        <p:spPr>
          <a:xfrm>
            <a:off x="1643063" y="2643188"/>
            <a:ext cx="6215062" cy="876300"/>
          </a:xfrm>
        </p:spPr>
        <p:txBody>
          <a:bodyPr>
            <a:noAutofit/>
          </a:bodyPr>
          <a:lstStyle/>
          <a:p>
            <a:pPr algn="ctr" eaLnBrk="1" hangingPunct="1">
              <a:buFont typeface="Wingdings" pitchFamily="2" charset="2"/>
              <a:buNone/>
              <a:defRPr/>
            </a:pPr>
            <a:r>
              <a:rPr lang="en-US" sz="4000" b="1" dirty="0" err="1" smtClean="0"/>
              <a:t>trisomy</a:t>
            </a:r>
            <a:r>
              <a:rPr lang="en-US" sz="4000" b="1" dirty="0" smtClean="0"/>
              <a:t> 12, del 11q, del 13q</a:t>
            </a:r>
          </a:p>
          <a:p>
            <a:pPr algn="ctr" eaLnBrk="1" hangingPunct="1">
              <a:buFont typeface="Wingdings" pitchFamily="2" charset="2"/>
              <a:buNone/>
              <a:defRPr/>
            </a:pPr>
            <a:r>
              <a:rPr lang="en-US" sz="4000" b="1" dirty="0" smtClean="0"/>
              <a:t>Poor prognosis</a:t>
            </a:r>
          </a:p>
        </p:txBody>
      </p:sp>
    </p:spTree>
    <p:extLst>
      <p:ext uri="{BB962C8B-B14F-4D97-AF65-F5344CB8AC3E}">
        <p14:creationId xmlns:p14="http://schemas.microsoft.com/office/powerpoint/2010/main" val="37545788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Hairy  Cell  Leukemia</a:t>
            </a:r>
            <a:endParaRPr lang="en-US" sz="4800" b="1" dirty="0"/>
          </a:p>
        </p:txBody>
      </p:sp>
      <p:sp>
        <p:nvSpPr>
          <p:cNvPr id="3" name="Content Placeholder 2"/>
          <p:cNvSpPr>
            <a:spLocks noGrp="1"/>
          </p:cNvSpPr>
          <p:nvPr>
            <p:ph idx="1"/>
          </p:nvPr>
        </p:nvSpPr>
        <p:spPr/>
        <p:txBody>
          <a:bodyPr>
            <a:normAutofit/>
          </a:bodyPr>
          <a:lstStyle/>
          <a:p>
            <a:r>
              <a:rPr lang="en-US" sz="3200" dirty="0" smtClean="0"/>
              <a:t>Rare chronic lymphoproliferative disorder characterized by circulating B lymphocytes that display prominent cytoplasmic projections</a:t>
            </a:r>
          </a:p>
          <a:p>
            <a:r>
              <a:rPr lang="en-US" sz="3200" dirty="0" smtClean="0"/>
              <a:t>Neoplastic B cells infiltrate the marrow(diffusely) and spleen(red pulp) in a characteristic way</a:t>
            </a:r>
            <a:endParaRPr lang="en-US" sz="32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2 to 3 percent of all adult </a:t>
            </a:r>
            <a:r>
              <a:rPr lang="en-US" sz="4000" dirty="0" err="1" smtClean="0"/>
              <a:t>leukemias</a:t>
            </a:r>
            <a:r>
              <a:rPr lang="en-US" sz="4000" dirty="0" smtClean="0"/>
              <a:t> </a:t>
            </a:r>
          </a:p>
          <a:p>
            <a:r>
              <a:rPr lang="en-US" sz="4000" dirty="0" smtClean="0"/>
              <a:t>Predominantly a disease of middle-aged males with a median age at presentation of 52 years</a:t>
            </a:r>
          </a:p>
          <a:p>
            <a:r>
              <a:rPr lang="en-US" sz="4000" dirty="0" smtClean="0"/>
              <a:t>M:F 4:1  </a:t>
            </a:r>
            <a:endParaRPr lang="en-US" sz="40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219200"/>
            <a:ext cx="7543800" cy="990600"/>
          </a:xfrm>
        </p:spPr>
        <p:txBody>
          <a:bodyPr>
            <a:noAutofit/>
          </a:bodyPr>
          <a:lstStyle/>
          <a:p>
            <a:r>
              <a:rPr lang="en-US" sz="4800" b="1" dirty="0" smtClean="0"/>
              <a:t>Clinical Features</a:t>
            </a:r>
            <a:br>
              <a:rPr lang="en-US" sz="4800" b="1" dirty="0" smtClean="0"/>
            </a:br>
            <a:endParaRPr lang="en-US" sz="4800" b="1" dirty="0"/>
          </a:p>
        </p:txBody>
      </p:sp>
      <p:sp>
        <p:nvSpPr>
          <p:cNvPr id="3" name="Content Placeholder 2"/>
          <p:cNvSpPr>
            <a:spLocks noGrp="1"/>
          </p:cNvSpPr>
          <p:nvPr>
            <p:ph idx="1"/>
          </p:nvPr>
        </p:nvSpPr>
        <p:spPr>
          <a:xfrm>
            <a:off x="822959" y="1981200"/>
            <a:ext cx="7543801" cy="3887894"/>
          </a:xfrm>
        </p:spPr>
        <p:txBody>
          <a:bodyPr>
            <a:normAutofit/>
          </a:bodyPr>
          <a:lstStyle/>
          <a:p>
            <a:r>
              <a:rPr lang="en-US" sz="3600" dirty="0" err="1" smtClean="0"/>
              <a:t>Pancytopenia</a:t>
            </a:r>
            <a:endParaRPr lang="en-US" sz="3600" dirty="0" smtClean="0"/>
          </a:p>
          <a:p>
            <a:r>
              <a:rPr lang="en-US" sz="3600" dirty="0" err="1" smtClean="0"/>
              <a:t>splenomegaly</a:t>
            </a:r>
            <a:endParaRPr lang="en-US" sz="3600" dirty="0" smtClean="0"/>
          </a:p>
          <a:p>
            <a:r>
              <a:rPr lang="en-US" sz="3600" dirty="0" smtClean="0"/>
              <a:t>circulating hairy cells</a:t>
            </a:r>
            <a:endParaRPr lang="en-US" sz="3600" dirty="0"/>
          </a:p>
          <a:p>
            <a:r>
              <a:rPr lang="en-US" sz="3600" dirty="0"/>
              <a:t>Infection from a wide variety of typical and opportunistic organisms</a:t>
            </a:r>
            <a:endParaRPr lang="en-US" sz="3600"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Laboratory Features</a:t>
            </a:r>
            <a:endParaRPr lang="en-US" sz="4800" b="1" dirty="0"/>
          </a:p>
        </p:txBody>
      </p:sp>
      <p:sp>
        <p:nvSpPr>
          <p:cNvPr id="3" name="Content Placeholder 2"/>
          <p:cNvSpPr>
            <a:spLocks noGrp="1"/>
          </p:cNvSpPr>
          <p:nvPr>
            <p:ph idx="1"/>
          </p:nvPr>
        </p:nvSpPr>
        <p:spPr>
          <a:xfrm>
            <a:off x="304800" y="1905000"/>
            <a:ext cx="5029200" cy="4221163"/>
          </a:xfrm>
        </p:spPr>
        <p:txBody>
          <a:bodyPr>
            <a:noAutofit/>
          </a:bodyPr>
          <a:lstStyle/>
          <a:p>
            <a:r>
              <a:rPr lang="en-US" sz="2200" dirty="0" smtClean="0"/>
              <a:t>Anemia, thrombocytopenia, and </a:t>
            </a:r>
            <a:r>
              <a:rPr lang="en-US" sz="2200" dirty="0" err="1" smtClean="0"/>
              <a:t>leukopenia</a:t>
            </a:r>
            <a:endParaRPr lang="en-US" sz="2200" dirty="0" smtClean="0"/>
          </a:p>
          <a:p>
            <a:r>
              <a:rPr lang="en-US" sz="2200" dirty="0" smtClean="0"/>
              <a:t>Absolute </a:t>
            </a:r>
            <a:r>
              <a:rPr lang="en-US" sz="2200" dirty="0" err="1" smtClean="0"/>
              <a:t>neutropenia</a:t>
            </a:r>
            <a:r>
              <a:rPr lang="en-US" sz="2200" dirty="0" smtClean="0"/>
              <a:t> and </a:t>
            </a:r>
            <a:r>
              <a:rPr lang="en-US" sz="2200" dirty="0" err="1" smtClean="0"/>
              <a:t>monocytopenia</a:t>
            </a:r>
            <a:r>
              <a:rPr lang="en-US" sz="2200" dirty="0" smtClean="0"/>
              <a:t>(80%)</a:t>
            </a:r>
          </a:p>
          <a:p>
            <a:r>
              <a:rPr lang="en-US" sz="2200" dirty="0" smtClean="0"/>
              <a:t>Hairy cells –</a:t>
            </a:r>
          </a:p>
          <a:p>
            <a:pPr lvl="1"/>
            <a:r>
              <a:rPr lang="en-US" sz="2200" dirty="0" smtClean="0"/>
              <a:t>Mononuclear cells with eccentric or central nuclei</a:t>
            </a:r>
          </a:p>
          <a:p>
            <a:pPr lvl="1"/>
            <a:r>
              <a:rPr lang="en-US" sz="2200" dirty="0" smtClean="0"/>
              <a:t>Nuclear morphology is variable: round, ovoid, </a:t>
            </a:r>
            <a:r>
              <a:rPr lang="en-US" sz="2200" dirty="0" err="1" smtClean="0"/>
              <a:t>reniform</a:t>
            </a:r>
            <a:r>
              <a:rPr lang="en-US" sz="2200" dirty="0" smtClean="0"/>
              <a:t>, or convoluted</a:t>
            </a:r>
          </a:p>
          <a:p>
            <a:pPr lvl="1"/>
            <a:r>
              <a:rPr lang="en-US" sz="2200" dirty="0" smtClean="0"/>
              <a:t>Reticular chromatin pattern</a:t>
            </a:r>
          </a:p>
          <a:p>
            <a:pPr lvl="1"/>
            <a:r>
              <a:rPr lang="en-US" sz="2200" dirty="0" smtClean="0"/>
              <a:t>Cytoplasm that is blue–gray, exhibiting thin cytoplasmic projections</a:t>
            </a:r>
            <a:endParaRPr lang="en-US" sz="2200" dirty="0"/>
          </a:p>
        </p:txBody>
      </p:sp>
      <p:pic>
        <p:nvPicPr>
          <p:cNvPr id="4" name="Picture 2" descr="http://www.pathpedia.com/education/eatlas/histopathology/blood_cells/hairy_cell_leukemia_classic/hairy-cell-leukemia-(2-bl079-2).jpeg?Width=600&amp;Height=450&amp;Format=4"/>
          <p:cNvPicPr>
            <a:picLocks noChangeAspect="1" noChangeArrowheads="1"/>
          </p:cNvPicPr>
          <p:nvPr/>
        </p:nvPicPr>
        <p:blipFill>
          <a:blip r:embed="rId2" cstate="print"/>
          <a:srcRect/>
          <a:stretch>
            <a:fillRect/>
          </a:stretch>
        </p:blipFill>
        <p:spPr bwMode="auto">
          <a:xfrm>
            <a:off x="5181600" y="2133600"/>
            <a:ext cx="3810000" cy="36576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Marrow</a:t>
            </a:r>
            <a:endParaRPr lang="en-US" sz="4800" b="1" dirty="0"/>
          </a:p>
        </p:txBody>
      </p:sp>
      <p:sp>
        <p:nvSpPr>
          <p:cNvPr id="3" name="Content Placeholder 2"/>
          <p:cNvSpPr>
            <a:spLocks noGrp="1"/>
          </p:cNvSpPr>
          <p:nvPr>
            <p:ph idx="1"/>
          </p:nvPr>
        </p:nvSpPr>
        <p:spPr>
          <a:xfrm>
            <a:off x="228600" y="2057400"/>
            <a:ext cx="5029200" cy="4068763"/>
          </a:xfrm>
        </p:spPr>
        <p:txBody>
          <a:bodyPr>
            <a:normAutofit/>
          </a:bodyPr>
          <a:lstStyle/>
          <a:p>
            <a:r>
              <a:rPr lang="en-US" sz="2400" dirty="0" smtClean="0"/>
              <a:t>Marrow involvement may be diffuse or focal</a:t>
            </a:r>
          </a:p>
          <a:p>
            <a:r>
              <a:rPr lang="en-US" sz="2400" dirty="0" smtClean="0"/>
              <a:t>Hairy cells have monotonous round, oval, or spindle-spaced nuclei that are separated by abundant quantities of pale-staining cytoplasm in a fine </a:t>
            </a:r>
            <a:r>
              <a:rPr lang="en-US" sz="2400" dirty="0" err="1" smtClean="0"/>
              <a:t>fibrillar</a:t>
            </a:r>
            <a:r>
              <a:rPr lang="en-US" sz="2400" dirty="0" smtClean="0"/>
              <a:t> network</a:t>
            </a:r>
          </a:p>
          <a:p>
            <a:r>
              <a:rPr lang="en-US" sz="2400" dirty="0" smtClean="0"/>
              <a:t>The separation of individual hairy cells is characteristic and referred to as the "fried-egg" appearance </a:t>
            </a:r>
            <a:endParaRPr lang="en-US" sz="2400" dirty="0"/>
          </a:p>
        </p:txBody>
      </p:sp>
      <p:pic>
        <p:nvPicPr>
          <p:cNvPr id="4" name="Picture 6" descr="http://upload.wikimedia.org/wikipedia/commons/8/8a/Hairy_cell_leukemia_-_high_mag.jpg"/>
          <p:cNvPicPr>
            <a:picLocks noChangeAspect="1" noChangeArrowheads="1"/>
          </p:cNvPicPr>
          <p:nvPr/>
        </p:nvPicPr>
        <p:blipFill>
          <a:blip r:embed="rId2" cstate="print"/>
          <a:srcRect/>
          <a:stretch>
            <a:fillRect/>
          </a:stretch>
        </p:blipFill>
        <p:spPr bwMode="auto">
          <a:xfrm>
            <a:off x="5334000" y="2286000"/>
            <a:ext cx="3657600" cy="35052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45734"/>
            <a:ext cx="7772399" cy="4023360"/>
          </a:xfrm>
        </p:spPr>
        <p:txBody>
          <a:bodyPr>
            <a:noAutofit/>
          </a:bodyPr>
          <a:lstStyle/>
          <a:p>
            <a:r>
              <a:rPr lang="en-US" sz="3600" dirty="0" smtClean="0"/>
              <a:t>Marked marrow </a:t>
            </a:r>
            <a:r>
              <a:rPr lang="en-US" sz="3600" dirty="0" err="1" smtClean="0"/>
              <a:t>reticulin</a:t>
            </a:r>
            <a:r>
              <a:rPr lang="en-US" sz="3600" dirty="0" smtClean="0"/>
              <a:t> fibrosis, the marrow frequently is difficult or impossible to aspirate </a:t>
            </a:r>
          </a:p>
          <a:p>
            <a:r>
              <a:rPr lang="en-US" sz="3600" dirty="0" smtClean="0"/>
              <a:t>Hairy cells synthesize and assemble a </a:t>
            </a:r>
            <a:r>
              <a:rPr lang="en-US" sz="3600" dirty="0" err="1" smtClean="0"/>
              <a:t>fibronectin</a:t>
            </a:r>
            <a:r>
              <a:rPr lang="en-US" sz="3600" dirty="0" smtClean="0"/>
              <a:t> matrix that likely contributes to the marrow fibrosis characteristic of the disease</a:t>
            </a:r>
            <a:endParaRPr lang="en-US" sz="36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1"/>
            <a:ext cx="7543800" cy="1219200"/>
          </a:xfrm>
        </p:spPr>
        <p:txBody>
          <a:bodyPr>
            <a:normAutofit/>
          </a:bodyPr>
          <a:lstStyle/>
          <a:p>
            <a:r>
              <a:rPr lang="en-US" sz="4400" b="1" dirty="0" smtClean="0"/>
              <a:t>Spleen, Liver, and Lymph Nodes</a:t>
            </a:r>
            <a:endParaRPr lang="en-US" sz="4400" b="1" dirty="0"/>
          </a:p>
        </p:txBody>
      </p:sp>
      <p:sp>
        <p:nvSpPr>
          <p:cNvPr id="3" name="Content Placeholder 2"/>
          <p:cNvSpPr>
            <a:spLocks noGrp="1"/>
          </p:cNvSpPr>
          <p:nvPr>
            <p:ph idx="1"/>
          </p:nvPr>
        </p:nvSpPr>
        <p:spPr>
          <a:xfrm>
            <a:off x="228600" y="1905000"/>
            <a:ext cx="4724400" cy="4221163"/>
          </a:xfrm>
        </p:spPr>
        <p:txBody>
          <a:bodyPr>
            <a:normAutofit/>
          </a:bodyPr>
          <a:lstStyle/>
          <a:p>
            <a:r>
              <a:rPr lang="en-US" dirty="0" smtClean="0"/>
              <a:t>The spleen usually is enlarged, with a median weight of 1300 g</a:t>
            </a:r>
            <a:endParaRPr lang="en-US" baseline="30000" dirty="0" smtClean="0"/>
          </a:p>
          <a:p>
            <a:r>
              <a:rPr lang="en-US" dirty="0" smtClean="0"/>
              <a:t> On section, the spleen has a dark-red, smooth surface</a:t>
            </a:r>
          </a:p>
          <a:p>
            <a:r>
              <a:rPr lang="en-US" dirty="0" smtClean="0"/>
              <a:t>On light microscopy, the hairy cells involve the </a:t>
            </a:r>
            <a:r>
              <a:rPr lang="en-US" dirty="0" err="1" smtClean="0"/>
              <a:t>splenic</a:t>
            </a:r>
            <a:r>
              <a:rPr lang="en-US" dirty="0" smtClean="0"/>
              <a:t> red pulp. Later, the white pulp atrophies and is replaced </a:t>
            </a:r>
          </a:p>
          <a:p>
            <a:r>
              <a:rPr lang="en-US" dirty="0" smtClean="0"/>
              <a:t>Red cell lakes, which are blood-filled spaces lined by hairy cells that have disrupted the normal sinus architecture, are characteristic</a:t>
            </a:r>
            <a:endParaRPr lang="en-US" baseline="30000" dirty="0" smtClean="0"/>
          </a:p>
          <a:p>
            <a:r>
              <a:rPr lang="en-US" dirty="0" smtClean="0"/>
              <a:t>These blood-filled spaces  are referred to as </a:t>
            </a:r>
            <a:r>
              <a:rPr lang="en-US" i="1" dirty="0" err="1" smtClean="0"/>
              <a:t>pseudosinuses</a:t>
            </a:r>
            <a:endParaRPr lang="en-US" dirty="0" smtClean="0"/>
          </a:p>
          <a:p>
            <a:endParaRPr lang="en-US" dirty="0"/>
          </a:p>
        </p:txBody>
      </p:sp>
      <p:pic>
        <p:nvPicPr>
          <p:cNvPr id="4" name="Picture 2" descr="http://www.webpathology.com/slides/slides/Spleen_HairyCellLeukemia2.jpg"/>
          <p:cNvPicPr>
            <a:picLocks noChangeAspect="1" noChangeArrowheads="1"/>
          </p:cNvPicPr>
          <p:nvPr/>
        </p:nvPicPr>
        <p:blipFill>
          <a:blip r:embed="rId2" cstate="print"/>
          <a:srcRect/>
          <a:stretch>
            <a:fillRect/>
          </a:stretch>
        </p:blipFill>
        <p:spPr bwMode="auto">
          <a:xfrm>
            <a:off x="5029200" y="2057400"/>
            <a:ext cx="3962400" cy="3886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922498"/>
          </a:xfrm>
        </p:spPr>
        <p:txBody>
          <a:bodyPr>
            <a:normAutofit/>
          </a:bodyPr>
          <a:lstStyle/>
          <a:p>
            <a:pPr algn="ctr"/>
            <a:r>
              <a:rPr lang="en-CA" altLang="en-US" sz="3600" b="1" dirty="0"/>
              <a:t>Other Complications of Lymphoma</a:t>
            </a:r>
            <a:endParaRPr lang="en-CA" sz="3600" b="1" dirty="0"/>
          </a:p>
        </p:txBody>
      </p:sp>
      <p:sp>
        <p:nvSpPr>
          <p:cNvPr id="3" name="Content Placeholder 2"/>
          <p:cNvSpPr>
            <a:spLocks noGrp="1"/>
          </p:cNvSpPr>
          <p:nvPr>
            <p:ph sz="half" idx="2"/>
          </p:nvPr>
        </p:nvSpPr>
        <p:spPr>
          <a:xfrm>
            <a:off x="695155" y="2057400"/>
            <a:ext cx="8067845" cy="4191000"/>
          </a:xfrm>
        </p:spPr>
        <p:txBody>
          <a:bodyPr>
            <a:normAutofit/>
          </a:bodyPr>
          <a:lstStyle/>
          <a:p>
            <a:r>
              <a:rPr lang="en-US" sz="3200" dirty="0">
                <a:latin typeface="Arial" charset="0"/>
                <a:cs typeface="Times New Roman" charset="0"/>
              </a:rPr>
              <a:t>Bone marrow failure (infiltration)</a:t>
            </a:r>
          </a:p>
          <a:p>
            <a:r>
              <a:rPr lang="en-US" sz="3600" dirty="0" smtClean="0"/>
              <a:t>Central nervous system</a:t>
            </a:r>
            <a:r>
              <a:rPr lang="en-US" sz="3600" dirty="0" smtClean="0">
                <a:latin typeface="Arial" charset="0"/>
                <a:cs typeface="Times New Roman" charset="0"/>
              </a:rPr>
              <a:t> </a:t>
            </a:r>
            <a:r>
              <a:rPr lang="en-US" sz="3200" dirty="0">
                <a:latin typeface="Arial" charset="0"/>
                <a:cs typeface="Times New Roman" charset="0"/>
              </a:rPr>
              <a:t>infiltration</a:t>
            </a:r>
          </a:p>
          <a:p>
            <a:r>
              <a:rPr lang="en-US" sz="3200" dirty="0">
                <a:latin typeface="Arial" charset="0"/>
                <a:cs typeface="Times New Roman" charset="0"/>
              </a:rPr>
              <a:t>Immune hemolysis or thrombocytopenia</a:t>
            </a:r>
          </a:p>
          <a:p>
            <a:r>
              <a:rPr lang="en-US" sz="3200" dirty="0">
                <a:latin typeface="Arial" charset="0"/>
                <a:cs typeface="Times New Roman" charset="0"/>
              </a:rPr>
              <a:t>Compression of structures (</a:t>
            </a:r>
            <a:r>
              <a:rPr lang="en-US" sz="3200" dirty="0" err="1">
                <a:latin typeface="Arial" charset="0"/>
                <a:cs typeface="Times New Roman" charset="0"/>
              </a:rPr>
              <a:t>eg</a:t>
            </a:r>
            <a:r>
              <a:rPr lang="en-US" sz="3200" dirty="0">
                <a:latin typeface="Arial" charset="0"/>
                <a:cs typeface="Times New Roman" charset="0"/>
              </a:rPr>
              <a:t> spinal cord, ureters) by bulky disease</a:t>
            </a:r>
          </a:p>
          <a:p>
            <a:r>
              <a:rPr lang="en-US" sz="3200" dirty="0">
                <a:latin typeface="Arial" charset="0"/>
                <a:cs typeface="Times New Roman" charset="0"/>
              </a:rPr>
              <a:t>Pleural/pericardial effusions, ascites</a:t>
            </a:r>
          </a:p>
          <a:p>
            <a:endParaRPr lang="en-CA" dirty="0"/>
          </a:p>
        </p:txBody>
      </p:sp>
    </p:spTree>
    <p:extLst>
      <p:ext uri="{BB962C8B-B14F-4D97-AF65-F5344CB8AC3E}">
        <p14:creationId xmlns:p14="http://schemas.microsoft.com/office/powerpoint/2010/main" val="15631151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Hepatic infiltration is both sinusoidal and portal</a:t>
            </a:r>
          </a:p>
          <a:p>
            <a:r>
              <a:rPr lang="en-US" sz="4000" dirty="0" smtClean="0"/>
              <a:t>Lymph node involvement is marked by both sinusoidal and interstitial involvement</a:t>
            </a:r>
            <a:endParaRPr lang="en-US" sz="40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t>Cytochemistry</a:t>
            </a:r>
            <a:endParaRPr lang="en-US" sz="4800" b="1" dirty="0"/>
          </a:p>
        </p:txBody>
      </p:sp>
      <p:sp>
        <p:nvSpPr>
          <p:cNvPr id="3" name="Content Placeholder 2"/>
          <p:cNvSpPr>
            <a:spLocks noGrp="1"/>
          </p:cNvSpPr>
          <p:nvPr>
            <p:ph idx="1"/>
          </p:nvPr>
        </p:nvSpPr>
        <p:spPr>
          <a:xfrm>
            <a:off x="228600" y="1981200"/>
            <a:ext cx="4800600" cy="4144963"/>
          </a:xfrm>
        </p:spPr>
        <p:txBody>
          <a:bodyPr>
            <a:normAutofit/>
          </a:bodyPr>
          <a:lstStyle/>
          <a:p>
            <a:r>
              <a:rPr lang="en-US" sz="3200" dirty="0" smtClean="0"/>
              <a:t>Strongly positive for TRAP</a:t>
            </a:r>
          </a:p>
          <a:p>
            <a:r>
              <a:rPr lang="en-US" sz="3200" dirty="0" smtClean="0"/>
              <a:t>90 percent of cases</a:t>
            </a:r>
          </a:p>
          <a:p>
            <a:r>
              <a:rPr lang="en-US" sz="3200" dirty="0" smtClean="0"/>
              <a:t> Weak to moderate TRAP staining may occur in other diseases, including prolymphocytic leukemia and lymphoma</a:t>
            </a:r>
            <a:endParaRPr lang="en-US" sz="3200" dirty="0"/>
          </a:p>
        </p:txBody>
      </p:sp>
      <p:pic>
        <p:nvPicPr>
          <p:cNvPr id="72706" name="Picture 2" descr="http://www.med-ed.virginia.edu/courses/path/innes/images/wcdjpeg/wcd%20hcl%20trap.jpeg"/>
          <p:cNvPicPr>
            <a:picLocks noChangeAspect="1" noChangeArrowheads="1"/>
          </p:cNvPicPr>
          <p:nvPr/>
        </p:nvPicPr>
        <p:blipFill>
          <a:blip r:embed="rId2" cstate="print"/>
          <a:srcRect/>
          <a:stretch>
            <a:fillRect/>
          </a:stretch>
        </p:blipFill>
        <p:spPr bwMode="auto">
          <a:xfrm>
            <a:off x="5029200" y="1981200"/>
            <a:ext cx="3886200" cy="38100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Electron Microscopy</a:t>
            </a:r>
            <a:endParaRPr lang="en-US" sz="4400" b="1" dirty="0"/>
          </a:p>
        </p:txBody>
      </p:sp>
      <p:sp>
        <p:nvSpPr>
          <p:cNvPr id="3" name="Content Placeholder 2"/>
          <p:cNvSpPr>
            <a:spLocks noGrp="1"/>
          </p:cNvSpPr>
          <p:nvPr>
            <p:ph idx="1"/>
          </p:nvPr>
        </p:nvSpPr>
        <p:spPr>
          <a:xfrm>
            <a:off x="381000" y="1981201"/>
            <a:ext cx="8534400" cy="1447800"/>
          </a:xfrm>
        </p:spPr>
        <p:txBody>
          <a:bodyPr>
            <a:normAutofit/>
          </a:bodyPr>
          <a:lstStyle/>
          <a:p>
            <a:r>
              <a:rPr lang="en-US" dirty="0" smtClean="0"/>
              <a:t>Circumferential cytoplasmic projections</a:t>
            </a:r>
            <a:endParaRPr lang="en-US" baseline="30000" dirty="0" smtClean="0"/>
          </a:p>
          <a:p>
            <a:r>
              <a:rPr lang="en-US" sz="3200" dirty="0" smtClean="0"/>
              <a:t>Ribosomal</a:t>
            </a:r>
            <a:r>
              <a:rPr lang="en-US" dirty="0" smtClean="0"/>
              <a:t> lamella complexes can be in 50 percent of patients</a:t>
            </a:r>
            <a:endParaRPr lang="en-US" dirty="0"/>
          </a:p>
        </p:txBody>
      </p:sp>
      <p:pic>
        <p:nvPicPr>
          <p:cNvPr id="4" name="Picture 4" descr="http://t0.gstatic.com/images?q=tbn:ANd9GcTpMHhaOeWiK1aKsK_yPpi1CM9Gu3IBRIzkmbieukA3v0JJeXCefy-VUMkZ"/>
          <p:cNvPicPr>
            <a:picLocks noChangeAspect="1" noChangeArrowheads="1"/>
          </p:cNvPicPr>
          <p:nvPr/>
        </p:nvPicPr>
        <p:blipFill>
          <a:blip r:embed="rId2" cstate="print"/>
          <a:srcRect/>
          <a:stretch>
            <a:fillRect/>
          </a:stretch>
        </p:blipFill>
        <p:spPr bwMode="auto">
          <a:xfrm>
            <a:off x="381000" y="3200400"/>
            <a:ext cx="3657600" cy="3048000"/>
          </a:xfrm>
          <a:prstGeom prst="rect">
            <a:avLst/>
          </a:prstGeom>
          <a:noFill/>
        </p:spPr>
      </p:pic>
      <p:pic>
        <p:nvPicPr>
          <p:cNvPr id="71682" name="Picture 2" descr="http://www.scielo.br/img/fbpe/spmj/v116n2/0807f2.jpg"/>
          <p:cNvPicPr>
            <a:picLocks noChangeAspect="1" noChangeArrowheads="1"/>
          </p:cNvPicPr>
          <p:nvPr/>
        </p:nvPicPr>
        <p:blipFill>
          <a:blip r:embed="rId3" cstate="print"/>
          <a:srcRect/>
          <a:stretch>
            <a:fillRect/>
          </a:stretch>
        </p:blipFill>
        <p:spPr bwMode="auto">
          <a:xfrm>
            <a:off x="4648200" y="3200400"/>
            <a:ext cx="3657600" cy="3047999"/>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err="1" smtClean="0"/>
              <a:t>Immunophenotypic</a:t>
            </a:r>
            <a:r>
              <a:rPr lang="en-US" sz="4400" b="1" dirty="0" smtClean="0"/>
              <a:t>  Profile</a:t>
            </a:r>
            <a:endParaRPr lang="en-US" sz="4400" b="1" dirty="0"/>
          </a:p>
        </p:txBody>
      </p:sp>
      <p:sp>
        <p:nvSpPr>
          <p:cNvPr id="3" name="Content Placeholder 2"/>
          <p:cNvSpPr>
            <a:spLocks noGrp="1"/>
          </p:cNvSpPr>
          <p:nvPr>
            <p:ph idx="1"/>
          </p:nvPr>
        </p:nvSpPr>
        <p:spPr>
          <a:xfrm>
            <a:off x="822959" y="2057400"/>
            <a:ext cx="7940041" cy="3811694"/>
          </a:xfrm>
        </p:spPr>
        <p:txBody>
          <a:bodyPr>
            <a:normAutofit/>
          </a:bodyPr>
          <a:lstStyle/>
          <a:p>
            <a:r>
              <a:rPr lang="en-US" sz="3600" dirty="0" smtClean="0"/>
              <a:t>Mature B cells, express the pan B cell antigens CD19, CD20, and CD22, but not CD21, an antigen lost in the later stages of B cell development</a:t>
            </a:r>
          </a:p>
          <a:p>
            <a:r>
              <a:rPr lang="en-US" sz="3600" dirty="0" smtClean="0"/>
              <a:t>Most distinctively, hairy cells express high levels of CD11c, CD22, CD25, and CD103</a:t>
            </a:r>
            <a:endParaRPr lang="en-US" sz="36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en-US" smtClean="0">
              <a:effectLst/>
            </a:endParaRPr>
          </a:p>
        </p:txBody>
      </p:sp>
      <p:sp>
        <p:nvSpPr>
          <p:cNvPr id="68611"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lstStyle/>
          <a:p>
            <a:endParaRPr lang="en-US" smtClean="0">
              <a:effectLst/>
            </a:endParaRPr>
          </a:p>
        </p:txBody>
      </p:sp>
      <p:pic>
        <p:nvPicPr>
          <p:cNvPr id="68612" name="Picture 4" descr="scan00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126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b="1" dirty="0" err="1" smtClean="0"/>
              <a:t>Annexin</a:t>
            </a:r>
            <a:r>
              <a:rPr lang="en-US" sz="4000" b="1" dirty="0" smtClean="0"/>
              <a:t> A1 </a:t>
            </a:r>
            <a:r>
              <a:rPr lang="en-US" sz="4000" dirty="0" smtClean="0"/>
              <a:t>most  specific marker </a:t>
            </a:r>
          </a:p>
          <a:p>
            <a:r>
              <a:rPr lang="en-US" sz="4000" dirty="0" smtClean="0"/>
              <a:t>Always compare with B cell antigen </a:t>
            </a:r>
          </a:p>
          <a:p>
            <a:r>
              <a:rPr lang="en-US" sz="4000" dirty="0" smtClean="0"/>
              <a:t>Since it is also expressed in myeloid cells and a proportion of T cells</a:t>
            </a:r>
            <a:endParaRPr lang="en-US" sz="40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HCL  </a:t>
            </a:r>
            <a:r>
              <a:rPr lang="en-US" sz="4400" b="1" dirty="0" err="1" smtClean="0"/>
              <a:t>vs</a:t>
            </a:r>
            <a:r>
              <a:rPr lang="en-US" sz="4400" b="1" dirty="0" smtClean="0"/>
              <a:t>  HCL- v </a:t>
            </a:r>
            <a:endParaRPr lang="en-US" sz="4400" b="1" dirty="0"/>
          </a:p>
        </p:txBody>
      </p:sp>
      <p:sp>
        <p:nvSpPr>
          <p:cNvPr id="3" name="Content Placeholder 2"/>
          <p:cNvSpPr>
            <a:spLocks noGrp="1"/>
          </p:cNvSpPr>
          <p:nvPr>
            <p:ph idx="1"/>
          </p:nvPr>
        </p:nvSpPr>
        <p:spPr>
          <a:xfrm>
            <a:off x="228600" y="1981200"/>
            <a:ext cx="4648200" cy="4038599"/>
          </a:xfrm>
        </p:spPr>
        <p:txBody>
          <a:bodyPr>
            <a:normAutofit/>
          </a:bodyPr>
          <a:lstStyle/>
          <a:p>
            <a:r>
              <a:rPr lang="en-US" sz="2400" dirty="0" smtClean="0"/>
              <a:t>Compare to HCL </a:t>
            </a:r>
            <a:r>
              <a:rPr lang="en-US" sz="2400" dirty="0" err="1" smtClean="0"/>
              <a:t>HCL</a:t>
            </a:r>
            <a:r>
              <a:rPr lang="en-US" sz="2400" dirty="0" smtClean="0"/>
              <a:t>-v have</a:t>
            </a:r>
          </a:p>
          <a:p>
            <a:r>
              <a:rPr lang="en-US" sz="2400" dirty="0" err="1" smtClean="0"/>
              <a:t>Leucocytosis</a:t>
            </a:r>
            <a:endParaRPr lang="en-US" sz="2400" dirty="0" smtClean="0"/>
          </a:p>
          <a:p>
            <a:r>
              <a:rPr lang="en-US" sz="2400" dirty="0" err="1" smtClean="0"/>
              <a:t>Monocytosis</a:t>
            </a:r>
            <a:endParaRPr lang="en-US" sz="2400" dirty="0" smtClean="0"/>
          </a:p>
          <a:p>
            <a:r>
              <a:rPr lang="en-US" sz="2400" dirty="0" smtClean="0"/>
              <a:t>Cell </a:t>
            </a:r>
          </a:p>
          <a:p>
            <a:pPr lvl="1"/>
            <a:r>
              <a:rPr lang="en-US" sz="2400" dirty="0" smtClean="0"/>
              <a:t>Prominent nucleoli</a:t>
            </a:r>
          </a:p>
          <a:p>
            <a:pPr lvl="1"/>
            <a:r>
              <a:rPr lang="en-US" sz="2400" dirty="0" err="1" smtClean="0"/>
              <a:t>Blastic</a:t>
            </a:r>
            <a:r>
              <a:rPr lang="en-US" sz="2400" dirty="0" smtClean="0"/>
              <a:t> or convoluted nuclei</a:t>
            </a:r>
          </a:p>
          <a:p>
            <a:pPr lvl="1"/>
            <a:r>
              <a:rPr lang="en-US" sz="2400" dirty="0" smtClean="0"/>
              <a:t> Variant </a:t>
            </a:r>
            <a:r>
              <a:rPr lang="en-US" sz="2400" dirty="0" err="1" smtClean="0"/>
              <a:t>immunophenotype</a:t>
            </a:r>
            <a:endParaRPr lang="en-US" sz="2400" dirty="0" smtClean="0"/>
          </a:p>
          <a:p>
            <a:pPr lvl="2">
              <a:buNone/>
            </a:pPr>
            <a:r>
              <a:rPr lang="en-US" sz="2400" dirty="0" smtClean="0"/>
              <a:t>(absent CD25,annexin A1 and TRAP)</a:t>
            </a:r>
          </a:p>
          <a:p>
            <a:pPr lvl="1"/>
            <a:endParaRPr lang="en-US" sz="2400" dirty="0"/>
          </a:p>
        </p:txBody>
      </p:sp>
      <p:pic>
        <p:nvPicPr>
          <p:cNvPr id="145410" name="Picture 2" descr="http://t1.gstatic.com/images?q=tbn:ANd9GcRpqvEIBVbg87wBJhwi6f7t0snLlHUbca60qO1Au2-BdnsIWZ877Mhvrc75"/>
          <p:cNvPicPr>
            <a:picLocks noChangeAspect="1" noChangeArrowheads="1"/>
          </p:cNvPicPr>
          <p:nvPr/>
        </p:nvPicPr>
        <p:blipFill>
          <a:blip r:embed="rId2" cstate="print"/>
          <a:srcRect/>
          <a:stretch>
            <a:fillRect/>
          </a:stretch>
        </p:blipFill>
        <p:spPr bwMode="auto">
          <a:xfrm>
            <a:off x="4419600" y="2057400"/>
            <a:ext cx="4495800" cy="40386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Course and Prognosis</a:t>
            </a:r>
            <a:endParaRPr lang="en-US" sz="4800" b="1" dirty="0"/>
          </a:p>
        </p:txBody>
      </p:sp>
      <p:sp>
        <p:nvSpPr>
          <p:cNvPr id="3" name="Content Placeholder 2"/>
          <p:cNvSpPr>
            <a:spLocks noGrp="1"/>
          </p:cNvSpPr>
          <p:nvPr>
            <p:ph idx="1"/>
          </p:nvPr>
        </p:nvSpPr>
        <p:spPr>
          <a:xfrm>
            <a:off x="822959" y="2286000"/>
            <a:ext cx="7543801" cy="3583094"/>
          </a:xfrm>
        </p:spPr>
        <p:txBody>
          <a:bodyPr>
            <a:normAutofit/>
          </a:bodyPr>
          <a:lstStyle/>
          <a:p>
            <a:r>
              <a:rPr lang="en-US" sz="4400" dirty="0" smtClean="0"/>
              <a:t>With treatment survival rate 10 year more than 90%</a:t>
            </a:r>
          </a:p>
          <a:p>
            <a:r>
              <a:rPr lang="en-US" sz="4400" dirty="0" smtClean="0"/>
              <a:t>Long term have increased risk of second malignancy </a:t>
            </a:r>
            <a:endParaRPr lang="en-US" sz="44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6604"/>
            <a:ext cx="8534400" cy="1450757"/>
          </a:xfrm>
        </p:spPr>
        <p:txBody>
          <a:bodyPr>
            <a:normAutofit/>
          </a:bodyPr>
          <a:lstStyle/>
          <a:p>
            <a:r>
              <a:rPr lang="en-US" sz="4800" b="1" dirty="0" err="1" smtClean="0"/>
              <a:t>Splenic</a:t>
            </a:r>
            <a:r>
              <a:rPr lang="en-US" sz="4800" b="1" dirty="0" smtClean="0"/>
              <a:t> B cell marginal zone lymphoma</a:t>
            </a:r>
            <a:endParaRPr lang="en-US" sz="4800" b="1" dirty="0"/>
          </a:p>
        </p:txBody>
      </p:sp>
      <p:sp>
        <p:nvSpPr>
          <p:cNvPr id="3" name="Content Placeholder 2"/>
          <p:cNvSpPr>
            <a:spLocks noGrp="1"/>
          </p:cNvSpPr>
          <p:nvPr>
            <p:ph idx="1"/>
          </p:nvPr>
        </p:nvSpPr>
        <p:spPr>
          <a:xfrm>
            <a:off x="304801" y="2057400"/>
            <a:ext cx="5410200" cy="3962399"/>
          </a:xfrm>
        </p:spPr>
        <p:txBody>
          <a:bodyPr>
            <a:normAutofit/>
          </a:bodyPr>
          <a:lstStyle/>
          <a:p>
            <a:r>
              <a:rPr lang="en-US" sz="2800" dirty="0" smtClean="0"/>
              <a:t>B cell neoplasm composed of small lymphocytes which surround and replace the splenic  white pulp germinal centers</a:t>
            </a:r>
          </a:p>
          <a:p>
            <a:r>
              <a:rPr lang="en-US" sz="2800" dirty="0" smtClean="0"/>
              <a:t>Peripheral  blood ,bone marrow and splenic </a:t>
            </a:r>
            <a:r>
              <a:rPr lang="en-US" sz="2800" dirty="0" err="1" smtClean="0"/>
              <a:t>hilar</a:t>
            </a:r>
            <a:r>
              <a:rPr lang="en-US" sz="2800" dirty="0" smtClean="0"/>
              <a:t> lymph nodes are often involved</a:t>
            </a:r>
          </a:p>
          <a:p>
            <a:r>
              <a:rPr lang="en-US" sz="2800" dirty="0" smtClean="0"/>
              <a:t>Lymphoma cell in peripheral blood as </a:t>
            </a:r>
            <a:r>
              <a:rPr lang="en-US" sz="2800" dirty="0" err="1" smtClean="0"/>
              <a:t>villus</a:t>
            </a:r>
            <a:r>
              <a:rPr lang="en-US" sz="2800" dirty="0" smtClean="0"/>
              <a:t> lymphocytes   </a:t>
            </a:r>
          </a:p>
          <a:p>
            <a:endParaRPr lang="en-US" dirty="0"/>
          </a:p>
        </p:txBody>
      </p:sp>
      <p:pic>
        <p:nvPicPr>
          <p:cNvPr id="65538" name="Picture 2" descr="http://t1.gstatic.com/images?q=tbn:ANd9GcQxzkayccfuF6t9DP5UqhoVhqT3WuRqiMSrhIm-IJVhKdbaibCLdWDDbX6iTg"/>
          <p:cNvPicPr>
            <a:picLocks noChangeAspect="1" noChangeArrowheads="1"/>
          </p:cNvPicPr>
          <p:nvPr/>
        </p:nvPicPr>
        <p:blipFill>
          <a:blip r:embed="rId2" cstate="print"/>
          <a:srcRect/>
          <a:stretch>
            <a:fillRect/>
          </a:stretch>
        </p:blipFill>
        <p:spPr bwMode="auto">
          <a:xfrm>
            <a:off x="5867400" y="1752600"/>
            <a:ext cx="3048000" cy="2667000"/>
          </a:xfrm>
          <a:prstGeom prst="rect">
            <a:avLst/>
          </a:prstGeom>
          <a:noFill/>
        </p:spPr>
      </p:pic>
      <p:pic>
        <p:nvPicPr>
          <p:cNvPr id="65540" name="Picture 4" descr="http://www6.ufrgs.br/favet/imunovet/molecular_immunology/SLVL.gif"/>
          <p:cNvPicPr>
            <a:picLocks noChangeAspect="1" noChangeArrowheads="1"/>
          </p:cNvPicPr>
          <p:nvPr/>
        </p:nvPicPr>
        <p:blipFill>
          <a:blip r:embed="rId3" cstate="print"/>
          <a:srcRect/>
          <a:stretch>
            <a:fillRect/>
          </a:stretch>
        </p:blipFill>
        <p:spPr bwMode="auto">
          <a:xfrm>
            <a:off x="5715000" y="3886200"/>
            <a:ext cx="3429000" cy="243840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Clinical features</a:t>
            </a:r>
            <a:endParaRPr lang="en-US" sz="4800" b="1" dirty="0"/>
          </a:p>
        </p:txBody>
      </p:sp>
      <p:sp>
        <p:nvSpPr>
          <p:cNvPr id="3" name="Content Placeholder 2"/>
          <p:cNvSpPr>
            <a:spLocks noGrp="1"/>
          </p:cNvSpPr>
          <p:nvPr>
            <p:ph idx="1"/>
          </p:nvPr>
        </p:nvSpPr>
        <p:spPr>
          <a:xfrm>
            <a:off x="822959" y="1981200"/>
            <a:ext cx="7543801" cy="3887894"/>
          </a:xfrm>
        </p:spPr>
        <p:txBody>
          <a:bodyPr>
            <a:normAutofit/>
          </a:bodyPr>
          <a:lstStyle/>
          <a:p>
            <a:r>
              <a:rPr lang="en-US" sz="3600" dirty="0" smtClean="0"/>
              <a:t>Rare neoplasm ( &lt;2% )</a:t>
            </a:r>
          </a:p>
          <a:p>
            <a:r>
              <a:rPr lang="en-US" sz="3600" dirty="0" smtClean="0"/>
              <a:t>Patient present with </a:t>
            </a:r>
            <a:r>
              <a:rPr lang="en-US" sz="3600" dirty="0" err="1" smtClean="0"/>
              <a:t>splenomegaly</a:t>
            </a:r>
            <a:r>
              <a:rPr lang="en-US" sz="3600" dirty="0" smtClean="0"/>
              <a:t> ,autoimmune thrombocytopenia or anemia </a:t>
            </a:r>
          </a:p>
          <a:p>
            <a:r>
              <a:rPr lang="en-US" sz="3600" dirty="0" smtClean="0"/>
              <a:t>Patient may be positive for hepatitis C</a:t>
            </a:r>
            <a:endParaRPr lang="en-US" sz="3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3598</TotalTime>
  <Words>5342</Words>
  <Application>Microsoft Office PowerPoint</Application>
  <PresentationFormat>Экран (4:3)</PresentationFormat>
  <Paragraphs>1038</Paragraphs>
  <Slides>166</Slides>
  <Notes>24</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166</vt:i4>
      </vt:variant>
    </vt:vector>
  </HeadingPairs>
  <TitlesOfParts>
    <vt:vector size="177" baseType="lpstr">
      <vt:lpstr>Arial Unicode MS</vt:lpstr>
      <vt:lpstr>ＭＳ Ｐゴシック</vt:lpstr>
      <vt:lpstr>Arial</vt:lpstr>
      <vt:lpstr>Calibri</vt:lpstr>
      <vt:lpstr>Calibri Light</vt:lpstr>
      <vt:lpstr>Tahoma</vt:lpstr>
      <vt:lpstr>Times</vt:lpstr>
      <vt:lpstr>Times New Roman</vt:lpstr>
      <vt:lpstr>Wingdings</vt:lpstr>
      <vt:lpstr>Retrospect</vt:lpstr>
      <vt:lpstr>SPW 6.0 Graph</vt:lpstr>
      <vt:lpstr>Lymphoproliferative Disorders</vt:lpstr>
      <vt:lpstr>Function of the Lymph System</vt:lpstr>
      <vt:lpstr>Lymph Node</vt:lpstr>
      <vt:lpstr>Lymphocytes</vt:lpstr>
      <vt:lpstr>Презентация PowerPoint</vt:lpstr>
      <vt:lpstr>Increasing age is a risk factor for Non-Hodgkin Lymphoma (NHL)</vt:lpstr>
      <vt:lpstr>Lymphomas can present with many different clinical manifestations.</vt:lpstr>
      <vt:lpstr>Презентация PowerPoint</vt:lpstr>
      <vt:lpstr>Other Complications of Lymphoma</vt:lpstr>
      <vt:lpstr>Diagnosis of Lymphoma</vt:lpstr>
      <vt:lpstr>Lymphoma Types</vt:lpstr>
      <vt:lpstr>Distinguishing lymphomas by clinical behaviour</vt:lpstr>
      <vt:lpstr>Current Lymphoma Classification WHO – 2016 Revision</vt:lpstr>
      <vt:lpstr>Hodgkin lymphoma</vt:lpstr>
      <vt:lpstr>Non Hodgkin B Cell</vt:lpstr>
      <vt:lpstr>Non Hodgkin T Cell</vt:lpstr>
      <vt:lpstr>Current Lymphoma Classification</vt:lpstr>
      <vt:lpstr>The different lymphomas originate at different levels of lymphocyte maturation.</vt:lpstr>
      <vt:lpstr>Lymphoma: How do we figure out what type you have?</vt:lpstr>
      <vt:lpstr>Pathology remains the absolute most critical piece of the diagnostic work-up….</vt:lpstr>
      <vt:lpstr>Biopsies are Examined to Classify the Lymphoma</vt:lpstr>
      <vt:lpstr> Lymphoma Classification </vt:lpstr>
      <vt:lpstr>Staging of Lymphoma and CLL</vt:lpstr>
      <vt:lpstr>Презентация PowerPoint</vt:lpstr>
      <vt:lpstr>Презентация PowerPoint</vt:lpstr>
      <vt:lpstr>With all of the information we are now able to formulate a treatment plan and discuss prognosis.</vt:lpstr>
      <vt:lpstr>Презентация PowerPoint</vt:lpstr>
      <vt:lpstr>Know Your Subtype</vt:lpstr>
      <vt:lpstr>Treating lymphomas according to subtype</vt:lpstr>
      <vt:lpstr>Treating lymphomas according to subtype</vt:lpstr>
      <vt:lpstr>Definition </vt:lpstr>
      <vt:lpstr>CD (claster differentiation) antigenes of B-cells</vt:lpstr>
      <vt:lpstr>CD (claster differentiation) antigenes of T-cells</vt:lpstr>
      <vt:lpstr>B-cells  maturing  stages</vt:lpstr>
      <vt:lpstr>Презентация PowerPoint</vt:lpstr>
      <vt:lpstr>Classifications</vt:lpstr>
      <vt:lpstr>Презентация PowerPoint</vt:lpstr>
      <vt:lpstr>Etiology </vt:lpstr>
      <vt:lpstr>Clinical Features</vt:lpstr>
      <vt:lpstr>Презентация PowerPoint</vt:lpstr>
      <vt:lpstr>Презентация PowerPoint</vt:lpstr>
      <vt:lpstr>Lymphocytosis</vt:lpstr>
      <vt:lpstr>Презентация PowerPoint</vt:lpstr>
      <vt:lpstr>The blood  film of patients  with  lymphocytosis </vt:lpstr>
      <vt:lpstr>Peripheral smear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Ancillary diagnostic studies</vt:lpstr>
      <vt:lpstr>Презентация PowerPoint</vt:lpstr>
      <vt:lpstr>Normal lymphoid maturation</vt:lpstr>
      <vt:lpstr>Surface antigen production</vt:lpstr>
      <vt:lpstr>Презентация PowerPoint</vt:lpstr>
      <vt:lpstr>T cell antigen expression</vt:lpstr>
      <vt:lpstr>Immunologic Techniques</vt:lpstr>
      <vt:lpstr>B cell lymphoma</vt:lpstr>
      <vt:lpstr>Definition</vt:lpstr>
      <vt:lpstr>Презентация PowerPoint</vt:lpstr>
      <vt:lpstr>Презентация PowerPoint</vt:lpstr>
      <vt:lpstr>Indolent  versus  aggressive</vt:lpstr>
      <vt:lpstr>Clinical Characteristics of Patients</vt:lpstr>
      <vt:lpstr>Презентация PowerPoint</vt:lpstr>
      <vt:lpstr>Презентация PowerPoint</vt:lpstr>
      <vt:lpstr>SLL/CLL  Clinical features</vt:lpstr>
      <vt:lpstr>SLL/CLL</vt:lpstr>
      <vt:lpstr>SLL/CLL   Morphology</vt:lpstr>
      <vt:lpstr>Small  Lymphocytic  Lymphoma </vt:lpstr>
      <vt:lpstr>Презентация PowerPoint</vt:lpstr>
      <vt:lpstr>SLL/CLL Morphology:</vt:lpstr>
      <vt:lpstr>Презентация PowerPoint</vt:lpstr>
      <vt:lpstr>Презентация PowerPoint</vt:lpstr>
      <vt:lpstr>CLL</vt:lpstr>
      <vt:lpstr>SLL/CLL</vt:lpstr>
      <vt:lpstr>SLL/CLL Immunophonotype </vt:lpstr>
      <vt:lpstr>Презентация PowerPoint</vt:lpstr>
      <vt:lpstr>SLL/CLL Karyotype</vt:lpstr>
      <vt:lpstr>Hairy  Cell  Leukemia</vt:lpstr>
      <vt:lpstr>Презентация PowerPoint</vt:lpstr>
      <vt:lpstr>Clinical Features </vt:lpstr>
      <vt:lpstr>Laboratory Features</vt:lpstr>
      <vt:lpstr>Marrow</vt:lpstr>
      <vt:lpstr>Презентация PowerPoint</vt:lpstr>
      <vt:lpstr>Spleen, Liver, and Lymph Nodes</vt:lpstr>
      <vt:lpstr>Презентация PowerPoint</vt:lpstr>
      <vt:lpstr>Cytochemistry</vt:lpstr>
      <vt:lpstr>Electron Microscopy</vt:lpstr>
      <vt:lpstr>Immunophenotypic  Profile</vt:lpstr>
      <vt:lpstr>Презентация PowerPoint</vt:lpstr>
      <vt:lpstr>Презентация PowerPoint</vt:lpstr>
      <vt:lpstr>HCL  vs  HCL- v </vt:lpstr>
      <vt:lpstr>Course and Prognosis</vt:lpstr>
      <vt:lpstr>Splenic B cell marginal zone lymphoma</vt:lpstr>
      <vt:lpstr>Clinical features</vt:lpstr>
      <vt:lpstr>Morphology </vt:lpstr>
      <vt:lpstr>Презентация PowerPoint</vt:lpstr>
      <vt:lpstr>Immunophenotype </vt:lpstr>
      <vt:lpstr>Prognosis</vt:lpstr>
      <vt:lpstr>Mantle  cell  lymphoma</vt:lpstr>
      <vt:lpstr>Morphology </vt:lpstr>
      <vt:lpstr>Immnophenotype</vt:lpstr>
      <vt:lpstr>Презентация PowerPoint</vt:lpstr>
      <vt:lpstr>Prognosis </vt:lpstr>
      <vt:lpstr>(CD5 +, CD10 -) CLL/SL or MCL?  </vt:lpstr>
      <vt:lpstr>Follicular lymphoma</vt:lpstr>
      <vt:lpstr>Clinical feature</vt:lpstr>
      <vt:lpstr>Morphology</vt:lpstr>
      <vt:lpstr>Презентация PowerPoint</vt:lpstr>
      <vt:lpstr>Immunophenotype</vt:lpstr>
      <vt:lpstr>Презентация PowerPoint</vt:lpstr>
      <vt:lpstr>CD5-CD10+  Follicular lymphoma?</vt:lpstr>
      <vt:lpstr>Презентация PowerPoint</vt:lpstr>
      <vt:lpstr>Prognosis</vt:lpstr>
      <vt:lpstr>B cell prolymphocytic leukemia</vt:lpstr>
      <vt:lpstr>Презентация PowerPoint</vt:lpstr>
      <vt:lpstr>Morphology</vt:lpstr>
      <vt:lpstr>Презентация PowerPoint</vt:lpstr>
      <vt:lpstr>Презентация PowerPoint</vt:lpstr>
      <vt:lpstr>Immunophenotype </vt:lpstr>
      <vt:lpstr>Prognosis </vt:lpstr>
      <vt:lpstr>T cell and Nk cell lymphomas</vt:lpstr>
      <vt:lpstr>Презентация PowerPoint</vt:lpstr>
      <vt:lpstr>Mature T cell lymphomas</vt:lpstr>
      <vt:lpstr>T cell prolymphocytic leukemia</vt:lpstr>
      <vt:lpstr>Clinical features</vt:lpstr>
      <vt:lpstr>Morphology</vt:lpstr>
      <vt:lpstr>Презентация PowerPoint</vt:lpstr>
      <vt:lpstr>Immunophenotype</vt:lpstr>
      <vt:lpstr>Prognosis </vt:lpstr>
      <vt:lpstr>T cell large granular lymphocytic leukemia</vt:lpstr>
      <vt:lpstr>Clinical feature </vt:lpstr>
      <vt:lpstr>Презентация PowerPoint</vt:lpstr>
      <vt:lpstr>Morphology </vt:lpstr>
      <vt:lpstr>Immunophenotype </vt:lpstr>
      <vt:lpstr>Prognosis </vt:lpstr>
      <vt:lpstr>Chronic lymphoproliferative disorders of NK cells </vt:lpstr>
      <vt:lpstr>Clinical features</vt:lpstr>
      <vt:lpstr>Morphology</vt:lpstr>
      <vt:lpstr>Immunophenotype</vt:lpstr>
      <vt:lpstr>Prognosis </vt:lpstr>
      <vt:lpstr>Aggressive NK-cell leukemia</vt:lpstr>
      <vt:lpstr>Clinical feature</vt:lpstr>
      <vt:lpstr>Morphology</vt:lpstr>
      <vt:lpstr>Презентация PowerPoint</vt:lpstr>
      <vt:lpstr>Immunophenotype</vt:lpstr>
      <vt:lpstr>Prognosis </vt:lpstr>
      <vt:lpstr>Adult  T cell  leukemia/lymphoma</vt:lpstr>
      <vt:lpstr>Clinical features </vt:lpstr>
      <vt:lpstr>Презентация PowerPoint</vt:lpstr>
      <vt:lpstr>Презентация PowerPoint</vt:lpstr>
      <vt:lpstr>Morphology</vt:lpstr>
      <vt:lpstr>Immunophenotype </vt:lpstr>
      <vt:lpstr>Prognosis </vt:lpstr>
      <vt:lpstr>Sezary   syndrome</vt:lpstr>
      <vt:lpstr>Презентация PowerPoint</vt:lpstr>
      <vt:lpstr>Clinical feature</vt:lpstr>
      <vt:lpstr>Morphology</vt:lpstr>
      <vt:lpstr>Immunophenotype </vt:lpstr>
      <vt:lpstr>Prognosis</vt:lpstr>
      <vt:lpstr>TREATMENT</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Lymphoproliferative Disorders</dc:title>
  <dc:creator>dell</dc:creator>
  <cp:lastModifiedBy>User</cp:lastModifiedBy>
  <cp:revision>158</cp:revision>
  <dcterms:created xsi:type="dcterms:W3CDTF">2006-08-16T00:00:00Z</dcterms:created>
  <dcterms:modified xsi:type="dcterms:W3CDTF">2020-03-21T06:35:08Z</dcterms:modified>
</cp:coreProperties>
</file>